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2" r:id="rId10"/>
    <p:sldId id="293" r:id="rId11"/>
    <p:sldId id="294" r:id="rId12"/>
    <p:sldId id="295" r:id="rId13"/>
    <p:sldId id="298" r:id="rId14"/>
    <p:sldId id="299" r:id="rId15"/>
    <p:sldId id="296" r:id="rId16"/>
    <p:sldId id="291" r:id="rId17"/>
    <p:sldId id="266" r:id="rId18"/>
    <p:sldId id="297" r:id="rId19"/>
    <p:sldId id="300" r:id="rId20"/>
    <p:sldId id="301" r:id="rId21"/>
    <p:sldId id="270" r:id="rId22"/>
    <p:sldId id="271" r:id="rId23"/>
    <p:sldId id="272" r:id="rId24"/>
    <p:sldId id="257" r:id="rId25"/>
    <p:sldId id="259" r:id="rId26"/>
    <p:sldId id="258" r:id="rId27"/>
    <p:sldId id="260" r:id="rId28"/>
    <p:sldId id="261" r:id="rId29"/>
    <p:sldId id="263" r:id="rId30"/>
    <p:sldId id="262" r:id="rId31"/>
    <p:sldId id="264" r:id="rId32"/>
    <p:sldId id="265" r:id="rId33"/>
    <p:sldId id="283" r:id="rId34"/>
    <p:sldId id="268" r:id="rId35"/>
    <p:sldId id="269" r:id="rId36"/>
    <p:sldId id="273" r:id="rId37"/>
    <p:sldId id="274" r:id="rId38"/>
    <p:sldId id="275" r:id="rId39"/>
    <p:sldId id="277" r:id="rId40"/>
    <p:sldId id="276" r:id="rId41"/>
    <p:sldId id="278" r:id="rId42"/>
    <p:sldId id="279" r:id="rId43"/>
    <p:sldId id="280" r:id="rId44"/>
    <p:sldId id="281" r:id="rId45"/>
    <p:sldId id="282" r:id="rId4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167F64"/>
    <a:srgbClr val="537016"/>
    <a:srgbClr val="184A7C"/>
    <a:srgbClr val="8A6A1E"/>
    <a:srgbClr val="3A2F72"/>
    <a:srgbClr val="871F1F"/>
    <a:srgbClr val="0037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4" autoAdjust="0"/>
    <p:restoredTop sz="94660"/>
  </p:normalViewPr>
  <p:slideViewPr>
    <p:cSldViewPr>
      <p:cViewPr varScale="1">
        <p:scale>
          <a:sx n="115" d="100"/>
          <a:sy n="115" d="100"/>
        </p:scale>
        <p:origin x="51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://mb.cloud.nifty.com/signup.htm" TargetMode="Externa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hounenhounen/sample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://mb.cloud.nifty.com/signup.htm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hounenhounen/sampl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71F392-E62E-4D38-B2C5-13AD8F51970E}" type="doc">
      <dgm:prSet loTypeId="urn:microsoft.com/office/officeart/2005/8/layout/chevron2" loCatId="process" qsTypeId="urn:microsoft.com/office/officeart/2005/8/quickstyle/3d5" qsCatId="3D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23A8C0B4-7916-49A5-8665-5C4B27DA42F6}">
      <dgm:prSet phldrT="[テキスト]"/>
      <dgm:spPr/>
      <dgm:t>
        <a:bodyPr/>
        <a:lstStyle/>
        <a:p>
          <a:r>
            <a:rPr kumimoji="1" lang="en-US" altLang="ja-JP" dirty="0" smtClean="0"/>
            <a:t>1</a:t>
          </a:r>
          <a:endParaRPr kumimoji="1" lang="ja-JP" altLang="en-US" dirty="0"/>
        </a:p>
      </dgm:t>
    </dgm:pt>
    <dgm:pt modelId="{AAAD7DEC-78E1-4586-80A1-D4B89FD1DBF6}" type="parTrans" cxnId="{AAD5C576-6AEA-4155-89D5-2B1B0CFDE4D3}">
      <dgm:prSet/>
      <dgm:spPr/>
      <dgm:t>
        <a:bodyPr/>
        <a:lstStyle/>
        <a:p>
          <a:endParaRPr kumimoji="1" lang="ja-JP" altLang="en-US"/>
        </a:p>
      </dgm:t>
    </dgm:pt>
    <dgm:pt modelId="{647249CF-7A7E-41A3-8EDF-44506FAD863D}" type="sibTrans" cxnId="{AAD5C576-6AEA-4155-89D5-2B1B0CFDE4D3}">
      <dgm:prSet/>
      <dgm:spPr/>
      <dgm:t>
        <a:bodyPr/>
        <a:lstStyle/>
        <a:p>
          <a:endParaRPr kumimoji="1" lang="ja-JP" altLang="en-US"/>
        </a:p>
      </dgm:t>
    </dgm:pt>
    <dgm:pt modelId="{39E81735-1A3D-41AE-821E-50E5F11B230F}">
      <dgm:prSet phldrT="[テキスト]" custT="1"/>
      <dgm:spPr/>
      <dgm:t>
        <a:bodyPr/>
        <a:lstStyle/>
        <a:p>
          <a:r>
            <a:rPr kumimoji="1" lang="ja-JP" altLang="en-US" sz="1800" dirty="0" smtClean="0"/>
            <a:t>サービスサイトのお申込みページを開く</a:t>
          </a:r>
          <a:endParaRPr kumimoji="1" lang="ja-JP" altLang="en-US" sz="1800" dirty="0"/>
        </a:p>
      </dgm:t>
    </dgm:pt>
    <dgm:pt modelId="{8AB73DBD-380B-4463-BB22-FC9BE5AADA59}" type="parTrans" cxnId="{29A9CDCD-4A16-4F7D-9008-2BF650135795}">
      <dgm:prSet/>
      <dgm:spPr/>
      <dgm:t>
        <a:bodyPr/>
        <a:lstStyle/>
        <a:p>
          <a:endParaRPr kumimoji="1" lang="ja-JP" altLang="en-US"/>
        </a:p>
      </dgm:t>
    </dgm:pt>
    <dgm:pt modelId="{B6EAE027-4DD2-481B-9319-3DA07AB406F7}" type="sibTrans" cxnId="{29A9CDCD-4A16-4F7D-9008-2BF650135795}">
      <dgm:prSet/>
      <dgm:spPr/>
      <dgm:t>
        <a:bodyPr/>
        <a:lstStyle/>
        <a:p>
          <a:endParaRPr kumimoji="1" lang="ja-JP" altLang="en-US"/>
        </a:p>
      </dgm:t>
    </dgm:pt>
    <dgm:pt modelId="{D3D77BF7-69CB-4AF9-9D49-7B323AB877AE}">
      <dgm:prSet phldrT="[テキスト]"/>
      <dgm:spPr/>
      <dgm:t>
        <a:bodyPr/>
        <a:lstStyle/>
        <a:p>
          <a:r>
            <a:rPr kumimoji="1" lang="en-US" altLang="ja-JP" dirty="0" smtClean="0"/>
            <a:t>2</a:t>
          </a:r>
          <a:endParaRPr kumimoji="1" lang="ja-JP" altLang="en-US" dirty="0"/>
        </a:p>
      </dgm:t>
    </dgm:pt>
    <dgm:pt modelId="{9E312445-5D8D-4110-B0AA-C54D808D6917}" type="parTrans" cxnId="{076602CE-3B87-43EC-9910-9CA6A1C3FBE0}">
      <dgm:prSet/>
      <dgm:spPr/>
      <dgm:t>
        <a:bodyPr/>
        <a:lstStyle/>
        <a:p>
          <a:endParaRPr kumimoji="1" lang="ja-JP" altLang="en-US"/>
        </a:p>
      </dgm:t>
    </dgm:pt>
    <dgm:pt modelId="{816937D3-E4FF-4C67-B31E-E1527B79692B}" type="sibTrans" cxnId="{076602CE-3B87-43EC-9910-9CA6A1C3FBE0}">
      <dgm:prSet/>
      <dgm:spPr/>
      <dgm:t>
        <a:bodyPr/>
        <a:lstStyle/>
        <a:p>
          <a:endParaRPr kumimoji="1" lang="ja-JP" altLang="en-US"/>
        </a:p>
      </dgm:t>
    </dgm:pt>
    <dgm:pt modelId="{F5119239-BDA5-4313-B67F-054A192D8735}">
      <dgm:prSet phldrT="[テキスト]" custT="1"/>
      <dgm:spPr/>
      <dgm:t>
        <a:bodyPr/>
        <a:lstStyle/>
        <a:p>
          <a:r>
            <a:rPr kumimoji="1" lang="en-US" altLang="ja-JP" sz="1800" dirty="0" smtClean="0"/>
            <a:t>nifty ID</a:t>
          </a:r>
          <a:r>
            <a:rPr kumimoji="1" lang="ja-JP" altLang="en-US" sz="1800" dirty="0" smtClean="0"/>
            <a:t>　の　取得</a:t>
          </a:r>
          <a:endParaRPr kumimoji="1" lang="ja-JP" altLang="en-US" sz="1800" dirty="0"/>
        </a:p>
      </dgm:t>
    </dgm:pt>
    <dgm:pt modelId="{73E0171D-DD8B-4D7F-986E-DEA40FCB9555}" type="parTrans" cxnId="{CAA039C5-62E8-43DB-8E91-BDCC2F7B0F36}">
      <dgm:prSet/>
      <dgm:spPr/>
      <dgm:t>
        <a:bodyPr/>
        <a:lstStyle/>
        <a:p>
          <a:endParaRPr kumimoji="1" lang="ja-JP" altLang="en-US"/>
        </a:p>
      </dgm:t>
    </dgm:pt>
    <dgm:pt modelId="{0AEBB839-5D14-48BF-864F-431950B2B359}" type="sibTrans" cxnId="{CAA039C5-62E8-43DB-8E91-BDCC2F7B0F36}">
      <dgm:prSet/>
      <dgm:spPr/>
      <dgm:t>
        <a:bodyPr/>
        <a:lstStyle/>
        <a:p>
          <a:endParaRPr kumimoji="1" lang="ja-JP" altLang="en-US"/>
        </a:p>
      </dgm:t>
    </dgm:pt>
    <dgm:pt modelId="{912DAB25-924E-4732-824E-17CFDAFD1811}">
      <dgm:prSet phldrT="[テキスト]"/>
      <dgm:spPr/>
      <dgm:t>
        <a:bodyPr/>
        <a:lstStyle/>
        <a:p>
          <a:r>
            <a:rPr kumimoji="1" lang="en-US" altLang="ja-JP" dirty="0" smtClean="0"/>
            <a:t>3</a:t>
          </a:r>
          <a:endParaRPr kumimoji="1" lang="ja-JP" altLang="en-US" dirty="0"/>
        </a:p>
      </dgm:t>
    </dgm:pt>
    <dgm:pt modelId="{96EA711E-F4A5-4D96-8C2F-A87335D3F4C3}" type="parTrans" cxnId="{B1DFA9B5-EB39-49E7-AF7A-0CCB224BEB1B}">
      <dgm:prSet/>
      <dgm:spPr/>
      <dgm:t>
        <a:bodyPr/>
        <a:lstStyle/>
        <a:p>
          <a:endParaRPr kumimoji="1" lang="ja-JP" altLang="en-US"/>
        </a:p>
      </dgm:t>
    </dgm:pt>
    <dgm:pt modelId="{AC27AC49-9365-48F2-829E-7FADC9A1E9B7}" type="sibTrans" cxnId="{B1DFA9B5-EB39-49E7-AF7A-0CCB224BEB1B}">
      <dgm:prSet/>
      <dgm:spPr/>
      <dgm:t>
        <a:bodyPr/>
        <a:lstStyle/>
        <a:p>
          <a:endParaRPr kumimoji="1" lang="ja-JP" altLang="en-US"/>
        </a:p>
      </dgm:t>
    </dgm:pt>
    <dgm:pt modelId="{CF1BBDB8-AC56-4307-BE98-C34C030D0C18}">
      <dgm:prSet phldrT="[テキスト]" custT="1"/>
      <dgm:spPr/>
      <dgm:t>
        <a:bodyPr/>
        <a:lstStyle/>
        <a:p>
          <a:r>
            <a:rPr kumimoji="1" lang="en-US" altLang="ja-JP" sz="1800" dirty="0" smtClean="0"/>
            <a:t>mobile backend</a:t>
          </a:r>
          <a:r>
            <a:rPr kumimoji="1" lang="ja-JP" altLang="en-US" sz="1800" dirty="0" err="1" smtClean="0"/>
            <a:t>への</a:t>
          </a:r>
          <a:r>
            <a:rPr kumimoji="1" lang="ja-JP" altLang="en-US" sz="1800" dirty="0" smtClean="0"/>
            <a:t>ログイン</a:t>
          </a:r>
          <a:endParaRPr kumimoji="1" lang="ja-JP" altLang="en-US" sz="1800" dirty="0"/>
        </a:p>
      </dgm:t>
    </dgm:pt>
    <dgm:pt modelId="{C2C3C38A-1EB3-42E4-B52B-0901C5758B10}" type="parTrans" cxnId="{6D016626-16D0-4ADE-B9E7-92D6248E28EB}">
      <dgm:prSet/>
      <dgm:spPr/>
      <dgm:t>
        <a:bodyPr/>
        <a:lstStyle/>
        <a:p>
          <a:endParaRPr kumimoji="1" lang="ja-JP" altLang="en-US"/>
        </a:p>
      </dgm:t>
    </dgm:pt>
    <dgm:pt modelId="{33699B63-C0AD-4691-866F-1951FD526206}" type="sibTrans" cxnId="{6D016626-16D0-4ADE-B9E7-92D6248E28EB}">
      <dgm:prSet/>
      <dgm:spPr/>
      <dgm:t>
        <a:bodyPr/>
        <a:lstStyle/>
        <a:p>
          <a:endParaRPr kumimoji="1" lang="ja-JP" altLang="en-US"/>
        </a:p>
      </dgm:t>
    </dgm:pt>
    <dgm:pt modelId="{80FD1834-20C5-4624-83B5-E8A1D34414F4}">
      <dgm:prSet phldrT="[テキスト]" custT="1"/>
      <dgm:spPr/>
      <dgm:t>
        <a:bodyPr/>
        <a:lstStyle/>
        <a:p>
          <a:r>
            <a:rPr lang="en-US" altLang="ja-JP" sz="1800" dirty="0" smtClean="0">
              <a:hlinkClick xmlns:r="http://schemas.openxmlformats.org/officeDocument/2006/relationships" r:id="rId1"/>
            </a:rPr>
            <a:t>http://mb.cloud.nifty.com/signup.htm</a:t>
          </a:r>
          <a:endParaRPr kumimoji="1" lang="ja-JP" altLang="en-US" sz="1800" dirty="0"/>
        </a:p>
      </dgm:t>
    </dgm:pt>
    <dgm:pt modelId="{E7B40B2B-A34E-49D4-AB14-59DE79F58F6D}" type="parTrans" cxnId="{D12FE90E-AE09-4A07-B859-A8DC501CF9E8}">
      <dgm:prSet/>
      <dgm:spPr/>
      <dgm:t>
        <a:bodyPr/>
        <a:lstStyle/>
        <a:p>
          <a:endParaRPr kumimoji="1" lang="ja-JP" altLang="en-US"/>
        </a:p>
      </dgm:t>
    </dgm:pt>
    <dgm:pt modelId="{C478B620-8219-4149-876E-CD385453781E}" type="sibTrans" cxnId="{D12FE90E-AE09-4A07-B859-A8DC501CF9E8}">
      <dgm:prSet/>
      <dgm:spPr/>
      <dgm:t>
        <a:bodyPr/>
        <a:lstStyle/>
        <a:p>
          <a:endParaRPr kumimoji="1" lang="ja-JP" altLang="en-US"/>
        </a:p>
      </dgm:t>
    </dgm:pt>
    <dgm:pt modelId="{AA9C7238-916E-4905-A4ED-99F0D32FC605}" type="pres">
      <dgm:prSet presAssocID="{B871F392-E62E-4D38-B2C5-13AD8F51970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F9CF1278-D512-4FDA-AC34-9D89BCB499FA}" type="pres">
      <dgm:prSet presAssocID="{23A8C0B4-7916-49A5-8665-5C4B27DA42F6}" presName="composite" presStyleCnt="0"/>
      <dgm:spPr/>
    </dgm:pt>
    <dgm:pt modelId="{570EB9AC-1856-441C-89A2-78DE957DAA12}" type="pres">
      <dgm:prSet presAssocID="{23A8C0B4-7916-49A5-8665-5C4B27DA42F6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0D0B66AC-3307-4701-88B9-65DBEE5EFBC7}" type="pres">
      <dgm:prSet presAssocID="{23A8C0B4-7916-49A5-8665-5C4B27DA42F6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4B28B6E-BE42-4003-90AF-87355B4C580B}" type="pres">
      <dgm:prSet presAssocID="{647249CF-7A7E-41A3-8EDF-44506FAD863D}" presName="sp" presStyleCnt="0"/>
      <dgm:spPr/>
    </dgm:pt>
    <dgm:pt modelId="{ED61AE3E-F904-478E-AF01-DE964AC123BD}" type="pres">
      <dgm:prSet presAssocID="{D3D77BF7-69CB-4AF9-9D49-7B323AB877AE}" presName="composite" presStyleCnt="0"/>
      <dgm:spPr/>
    </dgm:pt>
    <dgm:pt modelId="{DC5D1D0C-24E9-4739-8E03-469B87FD30C2}" type="pres">
      <dgm:prSet presAssocID="{D3D77BF7-69CB-4AF9-9D49-7B323AB877A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5436818-8224-42AC-8BBA-4B58CB1EB7C4}" type="pres">
      <dgm:prSet presAssocID="{D3D77BF7-69CB-4AF9-9D49-7B323AB877A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605A147-34EB-4234-AD41-ADC1636ABDC9}" type="pres">
      <dgm:prSet presAssocID="{816937D3-E4FF-4C67-B31E-E1527B79692B}" presName="sp" presStyleCnt="0"/>
      <dgm:spPr/>
    </dgm:pt>
    <dgm:pt modelId="{848579AC-57C8-46EE-BE16-F5F23BB5B731}" type="pres">
      <dgm:prSet presAssocID="{912DAB25-924E-4732-824E-17CFDAFD1811}" presName="composite" presStyleCnt="0"/>
      <dgm:spPr/>
    </dgm:pt>
    <dgm:pt modelId="{F09F9928-FC84-498E-9088-21005D3F0606}" type="pres">
      <dgm:prSet presAssocID="{912DAB25-924E-4732-824E-17CFDAFD181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1C5BA15B-ED3D-4BC7-86B2-79CDEA48C166}" type="pres">
      <dgm:prSet presAssocID="{912DAB25-924E-4732-824E-17CFDAFD181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2AC5B654-AEA9-4FE5-AE86-7B33B329AF5C}" type="presOf" srcId="{39E81735-1A3D-41AE-821E-50E5F11B230F}" destId="{0D0B66AC-3307-4701-88B9-65DBEE5EFBC7}" srcOrd="0" destOrd="0" presId="urn:microsoft.com/office/officeart/2005/8/layout/chevron2"/>
    <dgm:cxn modelId="{83392783-622F-418D-BC33-B7DB48273E0B}" type="presOf" srcId="{CF1BBDB8-AC56-4307-BE98-C34C030D0C18}" destId="{1C5BA15B-ED3D-4BC7-86B2-79CDEA48C166}" srcOrd="0" destOrd="0" presId="urn:microsoft.com/office/officeart/2005/8/layout/chevron2"/>
    <dgm:cxn modelId="{B1DFA9B5-EB39-49E7-AF7A-0CCB224BEB1B}" srcId="{B871F392-E62E-4D38-B2C5-13AD8F51970E}" destId="{912DAB25-924E-4732-824E-17CFDAFD1811}" srcOrd="2" destOrd="0" parTransId="{96EA711E-F4A5-4D96-8C2F-A87335D3F4C3}" sibTransId="{AC27AC49-9365-48F2-829E-7FADC9A1E9B7}"/>
    <dgm:cxn modelId="{CAA039C5-62E8-43DB-8E91-BDCC2F7B0F36}" srcId="{D3D77BF7-69CB-4AF9-9D49-7B323AB877AE}" destId="{F5119239-BDA5-4313-B67F-054A192D8735}" srcOrd="0" destOrd="0" parTransId="{73E0171D-DD8B-4D7F-986E-DEA40FCB9555}" sibTransId="{0AEBB839-5D14-48BF-864F-431950B2B359}"/>
    <dgm:cxn modelId="{B87B6F8C-EBF4-4B1F-BCEA-26654B0B19A6}" type="presOf" srcId="{23A8C0B4-7916-49A5-8665-5C4B27DA42F6}" destId="{570EB9AC-1856-441C-89A2-78DE957DAA12}" srcOrd="0" destOrd="0" presId="urn:microsoft.com/office/officeart/2005/8/layout/chevron2"/>
    <dgm:cxn modelId="{29A9CDCD-4A16-4F7D-9008-2BF650135795}" srcId="{23A8C0B4-7916-49A5-8665-5C4B27DA42F6}" destId="{39E81735-1A3D-41AE-821E-50E5F11B230F}" srcOrd="0" destOrd="0" parTransId="{8AB73DBD-380B-4463-BB22-FC9BE5AADA59}" sibTransId="{B6EAE027-4DD2-481B-9319-3DA07AB406F7}"/>
    <dgm:cxn modelId="{BD0CD4E5-C2DB-4287-B09B-A1F711142193}" type="presOf" srcId="{80FD1834-20C5-4624-83B5-E8A1D34414F4}" destId="{0D0B66AC-3307-4701-88B9-65DBEE5EFBC7}" srcOrd="0" destOrd="1" presId="urn:microsoft.com/office/officeart/2005/8/layout/chevron2"/>
    <dgm:cxn modelId="{C192A2BD-BFBB-4A35-8A0E-1EBFEA03CC81}" type="presOf" srcId="{B871F392-E62E-4D38-B2C5-13AD8F51970E}" destId="{AA9C7238-916E-4905-A4ED-99F0D32FC605}" srcOrd="0" destOrd="0" presId="urn:microsoft.com/office/officeart/2005/8/layout/chevron2"/>
    <dgm:cxn modelId="{8513C06E-0FAA-4ABD-A6D6-DCAC9F2509BC}" type="presOf" srcId="{912DAB25-924E-4732-824E-17CFDAFD1811}" destId="{F09F9928-FC84-498E-9088-21005D3F0606}" srcOrd="0" destOrd="0" presId="urn:microsoft.com/office/officeart/2005/8/layout/chevron2"/>
    <dgm:cxn modelId="{418B7DF3-6125-4769-9629-F53E6EA99825}" type="presOf" srcId="{D3D77BF7-69CB-4AF9-9D49-7B323AB877AE}" destId="{DC5D1D0C-24E9-4739-8E03-469B87FD30C2}" srcOrd="0" destOrd="0" presId="urn:microsoft.com/office/officeart/2005/8/layout/chevron2"/>
    <dgm:cxn modelId="{AAD5C576-6AEA-4155-89D5-2B1B0CFDE4D3}" srcId="{B871F392-E62E-4D38-B2C5-13AD8F51970E}" destId="{23A8C0B4-7916-49A5-8665-5C4B27DA42F6}" srcOrd="0" destOrd="0" parTransId="{AAAD7DEC-78E1-4586-80A1-D4B89FD1DBF6}" sibTransId="{647249CF-7A7E-41A3-8EDF-44506FAD863D}"/>
    <dgm:cxn modelId="{E2652385-EF28-4991-BDF5-D7C86F40FC1F}" type="presOf" srcId="{F5119239-BDA5-4313-B67F-054A192D8735}" destId="{C5436818-8224-42AC-8BBA-4B58CB1EB7C4}" srcOrd="0" destOrd="0" presId="urn:microsoft.com/office/officeart/2005/8/layout/chevron2"/>
    <dgm:cxn modelId="{076602CE-3B87-43EC-9910-9CA6A1C3FBE0}" srcId="{B871F392-E62E-4D38-B2C5-13AD8F51970E}" destId="{D3D77BF7-69CB-4AF9-9D49-7B323AB877AE}" srcOrd="1" destOrd="0" parTransId="{9E312445-5D8D-4110-B0AA-C54D808D6917}" sibTransId="{816937D3-E4FF-4C67-B31E-E1527B79692B}"/>
    <dgm:cxn modelId="{6D016626-16D0-4ADE-B9E7-92D6248E28EB}" srcId="{912DAB25-924E-4732-824E-17CFDAFD1811}" destId="{CF1BBDB8-AC56-4307-BE98-C34C030D0C18}" srcOrd="0" destOrd="0" parTransId="{C2C3C38A-1EB3-42E4-B52B-0901C5758B10}" sibTransId="{33699B63-C0AD-4691-866F-1951FD526206}"/>
    <dgm:cxn modelId="{D12FE90E-AE09-4A07-B859-A8DC501CF9E8}" srcId="{23A8C0B4-7916-49A5-8665-5C4B27DA42F6}" destId="{80FD1834-20C5-4624-83B5-E8A1D34414F4}" srcOrd="1" destOrd="0" parTransId="{E7B40B2B-A34E-49D4-AB14-59DE79F58F6D}" sibTransId="{C478B620-8219-4149-876E-CD385453781E}"/>
    <dgm:cxn modelId="{7A0C16D4-0530-4285-81C0-FADE42281D54}" type="presParOf" srcId="{AA9C7238-916E-4905-A4ED-99F0D32FC605}" destId="{F9CF1278-D512-4FDA-AC34-9D89BCB499FA}" srcOrd="0" destOrd="0" presId="urn:microsoft.com/office/officeart/2005/8/layout/chevron2"/>
    <dgm:cxn modelId="{FA312E1B-886A-41F2-A7E9-8E39B680460B}" type="presParOf" srcId="{F9CF1278-D512-4FDA-AC34-9D89BCB499FA}" destId="{570EB9AC-1856-441C-89A2-78DE957DAA12}" srcOrd="0" destOrd="0" presId="urn:microsoft.com/office/officeart/2005/8/layout/chevron2"/>
    <dgm:cxn modelId="{64614727-F3CB-4964-BD31-1A56E1C80925}" type="presParOf" srcId="{F9CF1278-D512-4FDA-AC34-9D89BCB499FA}" destId="{0D0B66AC-3307-4701-88B9-65DBEE5EFBC7}" srcOrd="1" destOrd="0" presId="urn:microsoft.com/office/officeart/2005/8/layout/chevron2"/>
    <dgm:cxn modelId="{2D59171B-5213-435E-8FD3-FFE3AC1DB7C5}" type="presParOf" srcId="{AA9C7238-916E-4905-A4ED-99F0D32FC605}" destId="{44B28B6E-BE42-4003-90AF-87355B4C580B}" srcOrd="1" destOrd="0" presId="urn:microsoft.com/office/officeart/2005/8/layout/chevron2"/>
    <dgm:cxn modelId="{69CFE872-3BFF-4A99-BE6D-BBF2776B15C3}" type="presParOf" srcId="{AA9C7238-916E-4905-A4ED-99F0D32FC605}" destId="{ED61AE3E-F904-478E-AF01-DE964AC123BD}" srcOrd="2" destOrd="0" presId="urn:microsoft.com/office/officeart/2005/8/layout/chevron2"/>
    <dgm:cxn modelId="{453A9641-BCB9-4CB3-A84D-784183351B9C}" type="presParOf" srcId="{ED61AE3E-F904-478E-AF01-DE964AC123BD}" destId="{DC5D1D0C-24E9-4739-8E03-469B87FD30C2}" srcOrd="0" destOrd="0" presId="urn:microsoft.com/office/officeart/2005/8/layout/chevron2"/>
    <dgm:cxn modelId="{84212121-E9D1-4ADE-AB89-1B6E95598D56}" type="presParOf" srcId="{ED61AE3E-F904-478E-AF01-DE964AC123BD}" destId="{C5436818-8224-42AC-8BBA-4B58CB1EB7C4}" srcOrd="1" destOrd="0" presId="urn:microsoft.com/office/officeart/2005/8/layout/chevron2"/>
    <dgm:cxn modelId="{7232E5FD-20CF-4310-8CAE-841A6B89654C}" type="presParOf" srcId="{AA9C7238-916E-4905-A4ED-99F0D32FC605}" destId="{C605A147-34EB-4234-AD41-ADC1636ABDC9}" srcOrd="3" destOrd="0" presId="urn:microsoft.com/office/officeart/2005/8/layout/chevron2"/>
    <dgm:cxn modelId="{C0169156-C574-4340-9E3A-2C1F6C930C6D}" type="presParOf" srcId="{AA9C7238-916E-4905-A4ED-99F0D32FC605}" destId="{848579AC-57C8-46EE-BE16-F5F23BB5B731}" srcOrd="4" destOrd="0" presId="urn:microsoft.com/office/officeart/2005/8/layout/chevron2"/>
    <dgm:cxn modelId="{FC43C8CC-F6B2-443C-A324-7F9CF2C179F1}" type="presParOf" srcId="{848579AC-57C8-46EE-BE16-F5F23BB5B731}" destId="{F09F9928-FC84-498E-9088-21005D3F0606}" srcOrd="0" destOrd="0" presId="urn:microsoft.com/office/officeart/2005/8/layout/chevron2"/>
    <dgm:cxn modelId="{EA8928BC-371F-4358-A045-C3C0AE470A5B}" type="presParOf" srcId="{848579AC-57C8-46EE-BE16-F5F23BB5B731}" destId="{1C5BA15B-ED3D-4BC7-86B2-79CDEA48C16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71F392-E62E-4D38-B2C5-13AD8F51970E}" type="doc">
      <dgm:prSet loTypeId="urn:microsoft.com/office/officeart/2005/8/layout/chevron2" loCatId="process" qsTypeId="urn:microsoft.com/office/officeart/2005/8/quickstyle/3d5" qsCatId="3D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23A8C0B4-7916-49A5-8665-5C4B27DA42F6}">
      <dgm:prSet phldrT="[テキスト]"/>
      <dgm:spPr/>
      <dgm:t>
        <a:bodyPr/>
        <a:lstStyle/>
        <a:p>
          <a:r>
            <a:rPr kumimoji="1" lang="en-US" altLang="ja-JP" dirty="0" smtClean="0"/>
            <a:t>1</a:t>
          </a:r>
          <a:endParaRPr kumimoji="1" lang="ja-JP" altLang="en-US" dirty="0"/>
        </a:p>
      </dgm:t>
    </dgm:pt>
    <dgm:pt modelId="{AAAD7DEC-78E1-4586-80A1-D4B89FD1DBF6}" type="parTrans" cxnId="{AAD5C576-6AEA-4155-89D5-2B1B0CFDE4D3}">
      <dgm:prSet/>
      <dgm:spPr/>
      <dgm:t>
        <a:bodyPr/>
        <a:lstStyle/>
        <a:p>
          <a:endParaRPr kumimoji="1" lang="ja-JP" altLang="en-US"/>
        </a:p>
      </dgm:t>
    </dgm:pt>
    <dgm:pt modelId="{647249CF-7A7E-41A3-8EDF-44506FAD863D}" type="sibTrans" cxnId="{AAD5C576-6AEA-4155-89D5-2B1B0CFDE4D3}">
      <dgm:prSet/>
      <dgm:spPr/>
      <dgm:t>
        <a:bodyPr/>
        <a:lstStyle/>
        <a:p>
          <a:endParaRPr kumimoji="1" lang="ja-JP" altLang="en-US"/>
        </a:p>
      </dgm:t>
    </dgm:pt>
    <dgm:pt modelId="{D3D77BF7-69CB-4AF9-9D49-7B323AB877AE}">
      <dgm:prSet phldrT="[テキスト]"/>
      <dgm:spPr/>
      <dgm:t>
        <a:bodyPr/>
        <a:lstStyle/>
        <a:p>
          <a:r>
            <a:rPr kumimoji="1" lang="en-US" altLang="ja-JP" dirty="0" smtClean="0"/>
            <a:t>2</a:t>
          </a:r>
          <a:endParaRPr kumimoji="1" lang="ja-JP" altLang="en-US" dirty="0"/>
        </a:p>
      </dgm:t>
    </dgm:pt>
    <dgm:pt modelId="{9E312445-5D8D-4110-B0AA-C54D808D6917}" type="parTrans" cxnId="{076602CE-3B87-43EC-9910-9CA6A1C3FBE0}">
      <dgm:prSet/>
      <dgm:spPr/>
      <dgm:t>
        <a:bodyPr/>
        <a:lstStyle/>
        <a:p>
          <a:endParaRPr kumimoji="1" lang="ja-JP" altLang="en-US"/>
        </a:p>
      </dgm:t>
    </dgm:pt>
    <dgm:pt modelId="{816937D3-E4FF-4C67-B31E-E1527B79692B}" type="sibTrans" cxnId="{076602CE-3B87-43EC-9910-9CA6A1C3FBE0}">
      <dgm:prSet/>
      <dgm:spPr/>
      <dgm:t>
        <a:bodyPr/>
        <a:lstStyle/>
        <a:p>
          <a:endParaRPr kumimoji="1" lang="ja-JP" altLang="en-US"/>
        </a:p>
      </dgm:t>
    </dgm:pt>
    <dgm:pt modelId="{912DAB25-924E-4732-824E-17CFDAFD1811}">
      <dgm:prSet phldrT="[テキスト]"/>
      <dgm:spPr/>
      <dgm:t>
        <a:bodyPr/>
        <a:lstStyle/>
        <a:p>
          <a:r>
            <a:rPr kumimoji="1" lang="en-US" altLang="ja-JP" dirty="0" smtClean="0"/>
            <a:t>3</a:t>
          </a:r>
          <a:endParaRPr kumimoji="1" lang="ja-JP" altLang="en-US" dirty="0"/>
        </a:p>
      </dgm:t>
    </dgm:pt>
    <dgm:pt modelId="{96EA711E-F4A5-4D96-8C2F-A87335D3F4C3}" type="parTrans" cxnId="{B1DFA9B5-EB39-49E7-AF7A-0CCB224BEB1B}">
      <dgm:prSet/>
      <dgm:spPr/>
      <dgm:t>
        <a:bodyPr/>
        <a:lstStyle/>
        <a:p>
          <a:endParaRPr kumimoji="1" lang="ja-JP" altLang="en-US"/>
        </a:p>
      </dgm:t>
    </dgm:pt>
    <dgm:pt modelId="{AC27AC49-9365-48F2-829E-7FADC9A1E9B7}" type="sibTrans" cxnId="{B1DFA9B5-EB39-49E7-AF7A-0CCB224BEB1B}">
      <dgm:prSet/>
      <dgm:spPr/>
      <dgm:t>
        <a:bodyPr/>
        <a:lstStyle/>
        <a:p>
          <a:endParaRPr kumimoji="1" lang="ja-JP" altLang="en-US"/>
        </a:p>
      </dgm:t>
    </dgm:pt>
    <dgm:pt modelId="{CF1BBDB8-AC56-4307-BE98-C34C030D0C18}">
      <dgm:prSet phldrT="[テキスト]" custT="1"/>
      <dgm:spPr/>
      <dgm:t>
        <a:bodyPr/>
        <a:lstStyle/>
        <a:p>
          <a:r>
            <a:rPr kumimoji="1" lang="ja-JP" altLang="en-US" sz="1800" dirty="0" smtClean="0"/>
            <a:t>ゲーム実行</a:t>
          </a:r>
          <a:endParaRPr kumimoji="1" lang="ja-JP" altLang="en-US" sz="1800" dirty="0"/>
        </a:p>
      </dgm:t>
    </dgm:pt>
    <dgm:pt modelId="{C2C3C38A-1EB3-42E4-B52B-0901C5758B10}" type="parTrans" cxnId="{6D016626-16D0-4ADE-B9E7-92D6248E28EB}">
      <dgm:prSet/>
      <dgm:spPr/>
      <dgm:t>
        <a:bodyPr/>
        <a:lstStyle/>
        <a:p>
          <a:endParaRPr kumimoji="1" lang="ja-JP" altLang="en-US"/>
        </a:p>
      </dgm:t>
    </dgm:pt>
    <dgm:pt modelId="{33699B63-C0AD-4691-866F-1951FD526206}" type="sibTrans" cxnId="{6D016626-16D0-4ADE-B9E7-92D6248E28EB}">
      <dgm:prSet/>
      <dgm:spPr/>
      <dgm:t>
        <a:bodyPr/>
        <a:lstStyle/>
        <a:p>
          <a:endParaRPr kumimoji="1" lang="ja-JP" altLang="en-US"/>
        </a:p>
      </dgm:t>
    </dgm:pt>
    <dgm:pt modelId="{80FD1834-20C5-4624-83B5-E8A1D34414F4}">
      <dgm:prSet phldrT="[テキスト]" custT="1"/>
      <dgm:spPr/>
      <dgm:t>
        <a:bodyPr/>
        <a:lstStyle/>
        <a:p>
          <a:r>
            <a:rPr kumimoji="1" lang="en-US" altLang="en-US" sz="1600" dirty="0" smtClean="0">
              <a:hlinkClick xmlns:r="http://schemas.openxmlformats.org/officeDocument/2006/relationships" r:id="rId1"/>
            </a:rPr>
            <a:t>https://github.com/hounenhounen/sample</a:t>
          </a:r>
          <a:endParaRPr kumimoji="1" lang="ja-JP" altLang="en-US" sz="1600" dirty="0"/>
        </a:p>
      </dgm:t>
    </dgm:pt>
    <dgm:pt modelId="{E7B40B2B-A34E-49D4-AB14-59DE79F58F6D}" type="parTrans" cxnId="{D12FE90E-AE09-4A07-B859-A8DC501CF9E8}">
      <dgm:prSet/>
      <dgm:spPr/>
      <dgm:t>
        <a:bodyPr/>
        <a:lstStyle/>
        <a:p>
          <a:endParaRPr kumimoji="1" lang="ja-JP" altLang="en-US"/>
        </a:p>
      </dgm:t>
    </dgm:pt>
    <dgm:pt modelId="{C478B620-8219-4149-876E-CD385453781E}" type="sibTrans" cxnId="{D12FE90E-AE09-4A07-B859-A8DC501CF9E8}">
      <dgm:prSet/>
      <dgm:spPr/>
      <dgm:t>
        <a:bodyPr/>
        <a:lstStyle/>
        <a:p>
          <a:endParaRPr kumimoji="1" lang="ja-JP" altLang="en-US"/>
        </a:p>
      </dgm:t>
    </dgm:pt>
    <dgm:pt modelId="{94CDB06D-65F4-4D34-B296-9D1911F4171B}">
      <dgm:prSet phldrT="[テキスト]" custT="1"/>
      <dgm:spPr/>
      <dgm:t>
        <a:bodyPr/>
        <a:lstStyle/>
        <a:p>
          <a:r>
            <a:rPr kumimoji="1" lang="en-US" altLang="ja-JP" sz="1800" dirty="0" err="1" smtClean="0"/>
            <a:t>Github</a:t>
          </a:r>
          <a:r>
            <a:rPr kumimoji="1" lang="ja-JP" altLang="en-US" sz="1800" dirty="0" smtClean="0"/>
            <a:t>より</a:t>
          </a:r>
          <a:r>
            <a:rPr kumimoji="1" lang="en-US" altLang="ja-JP" sz="1800" dirty="0" smtClean="0"/>
            <a:t>DL</a:t>
          </a:r>
          <a:endParaRPr kumimoji="1" lang="ja-JP" altLang="en-US" sz="1800" dirty="0"/>
        </a:p>
      </dgm:t>
    </dgm:pt>
    <dgm:pt modelId="{A97F08F8-1621-497D-BB45-1C9057BACC5A}" type="parTrans" cxnId="{B01DE9B2-8363-4433-B880-CE964266C566}">
      <dgm:prSet/>
      <dgm:spPr/>
      <dgm:t>
        <a:bodyPr/>
        <a:lstStyle/>
        <a:p>
          <a:endParaRPr kumimoji="1" lang="ja-JP" altLang="en-US"/>
        </a:p>
      </dgm:t>
    </dgm:pt>
    <dgm:pt modelId="{1097F7DF-CD7A-486F-A36A-DBFCBC7F97FE}" type="sibTrans" cxnId="{B01DE9B2-8363-4433-B880-CE964266C566}">
      <dgm:prSet/>
      <dgm:spPr/>
      <dgm:t>
        <a:bodyPr/>
        <a:lstStyle/>
        <a:p>
          <a:endParaRPr kumimoji="1" lang="ja-JP" altLang="en-US"/>
        </a:p>
      </dgm:t>
    </dgm:pt>
    <dgm:pt modelId="{24E1872F-A6EF-4746-AEE0-E76F9280AEE0}">
      <dgm:prSet/>
      <dgm:spPr/>
      <dgm:t>
        <a:bodyPr/>
        <a:lstStyle/>
        <a:p>
          <a:r>
            <a:rPr kumimoji="1" lang="en-US" altLang="ja-JP" dirty="0" smtClean="0"/>
            <a:t>zip</a:t>
          </a:r>
          <a:r>
            <a:rPr kumimoji="1" lang="ja-JP" altLang="en-US" dirty="0" smtClean="0"/>
            <a:t>ファイルの展開</a:t>
          </a:r>
          <a:endParaRPr kumimoji="1" lang="ja-JP" altLang="en-US" dirty="0"/>
        </a:p>
      </dgm:t>
    </dgm:pt>
    <dgm:pt modelId="{873BD7FF-74F1-444F-AFF2-6D67DBCFE487}" type="parTrans" cxnId="{9E2182D3-CFFF-4338-BDA7-94CB07A446B1}">
      <dgm:prSet/>
      <dgm:spPr/>
      <dgm:t>
        <a:bodyPr/>
        <a:lstStyle/>
        <a:p>
          <a:endParaRPr kumimoji="1" lang="ja-JP" altLang="en-US"/>
        </a:p>
      </dgm:t>
    </dgm:pt>
    <dgm:pt modelId="{D2CEA584-EE2A-4A7C-8B5E-DD2BFB88BF5D}" type="sibTrans" cxnId="{9E2182D3-CFFF-4338-BDA7-94CB07A446B1}">
      <dgm:prSet/>
      <dgm:spPr/>
      <dgm:t>
        <a:bodyPr/>
        <a:lstStyle/>
        <a:p>
          <a:endParaRPr kumimoji="1" lang="ja-JP" altLang="en-US"/>
        </a:p>
      </dgm:t>
    </dgm:pt>
    <dgm:pt modelId="{D5E2758F-432D-4773-BB42-BE4240F2D757}">
      <dgm:prSet/>
      <dgm:spPr/>
      <dgm:t>
        <a:bodyPr/>
        <a:lstStyle/>
        <a:p>
          <a:r>
            <a:rPr kumimoji="1" lang="en-US" altLang="ja-JP" dirty="0" smtClean="0"/>
            <a:t>Assets&gt;Scenes</a:t>
          </a:r>
          <a:r>
            <a:rPr kumimoji="1" lang="ja-JP" altLang="en-US" dirty="0" smtClean="0"/>
            <a:t>の</a:t>
          </a:r>
          <a:r>
            <a:rPr kumimoji="1" lang="en-US" altLang="ja-JP" dirty="0" smtClean="0"/>
            <a:t>Stage</a:t>
          </a:r>
          <a:r>
            <a:rPr kumimoji="1" lang="ja-JP" altLang="en-US" dirty="0" smtClean="0"/>
            <a:t>をダブルクリック</a:t>
          </a:r>
          <a:endParaRPr kumimoji="1" lang="ja-JP" altLang="en-US" dirty="0"/>
        </a:p>
      </dgm:t>
    </dgm:pt>
    <dgm:pt modelId="{51B8B4B2-45E7-434D-91F9-976D72C858D6}" type="parTrans" cxnId="{8794E98A-FCC6-4CE0-9D62-7A0BA9EEF6D7}">
      <dgm:prSet/>
      <dgm:spPr/>
      <dgm:t>
        <a:bodyPr/>
        <a:lstStyle/>
        <a:p>
          <a:endParaRPr kumimoji="1" lang="ja-JP" altLang="en-US"/>
        </a:p>
      </dgm:t>
    </dgm:pt>
    <dgm:pt modelId="{DC303E58-EA31-43AA-B983-F8F141B7E884}" type="sibTrans" cxnId="{8794E98A-FCC6-4CE0-9D62-7A0BA9EEF6D7}">
      <dgm:prSet/>
      <dgm:spPr/>
      <dgm:t>
        <a:bodyPr/>
        <a:lstStyle/>
        <a:p>
          <a:endParaRPr kumimoji="1" lang="ja-JP" altLang="en-US"/>
        </a:p>
      </dgm:t>
    </dgm:pt>
    <dgm:pt modelId="{CA770173-073C-4DB9-A91C-EC448430284F}">
      <dgm:prSet phldrT="[テキスト]" custT="1"/>
      <dgm:spPr/>
      <dgm:t>
        <a:bodyPr/>
        <a:lstStyle/>
        <a:p>
          <a:r>
            <a:rPr kumimoji="1" lang="ja-JP" altLang="en-US" sz="1800" dirty="0" smtClean="0"/>
            <a:t>ゲームオーバー後のスコア画面確認</a:t>
          </a:r>
          <a:endParaRPr kumimoji="1" lang="ja-JP" altLang="en-US" sz="1800" dirty="0"/>
        </a:p>
      </dgm:t>
    </dgm:pt>
    <dgm:pt modelId="{1FE89400-94EA-498E-8EC7-23DC2AE262B8}" type="parTrans" cxnId="{4BC7C765-4255-4DFA-A58D-82BC027BEEEB}">
      <dgm:prSet/>
      <dgm:spPr/>
      <dgm:t>
        <a:bodyPr/>
        <a:lstStyle/>
        <a:p>
          <a:endParaRPr kumimoji="1" lang="ja-JP" altLang="en-US"/>
        </a:p>
      </dgm:t>
    </dgm:pt>
    <dgm:pt modelId="{4F262E6F-D24E-4C92-A4F5-5F0CAF2C73C2}" type="sibTrans" cxnId="{4BC7C765-4255-4DFA-A58D-82BC027BEEEB}">
      <dgm:prSet/>
      <dgm:spPr/>
      <dgm:t>
        <a:bodyPr/>
        <a:lstStyle/>
        <a:p>
          <a:endParaRPr kumimoji="1" lang="ja-JP" altLang="en-US"/>
        </a:p>
      </dgm:t>
    </dgm:pt>
    <dgm:pt modelId="{AA9C7238-916E-4905-A4ED-99F0D32FC605}" type="pres">
      <dgm:prSet presAssocID="{B871F392-E62E-4D38-B2C5-13AD8F51970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F9CF1278-D512-4FDA-AC34-9D89BCB499FA}" type="pres">
      <dgm:prSet presAssocID="{23A8C0B4-7916-49A5-8665-5C4B27DA42F6}" presName="composite" presStyleCnt="0"/>
      <dgm:spPr/>
    </dgm:pt>
    <dgm:pt modelId="{570EB9AC-1856-441C-89A2-78DE957DAA12}" type="pres">
      <dgm:prSet presAssocID="{23A8C0B4-7916-49A5-8665-5C4B27DA42F6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0D0B66AC-3307-4701-88B9-65DBEE5EFBC7}" type="pres">
      <dgm:prSet presAssocID="{23A8C0B4-7916-49A5-8665-5C4B27DA42F6}" presName="descendantText" presStyleLbl="alignAcc1" presStyleIdx="0" presStyleCnt="3" custLinFactNeighborX="-1694" custLinFactNeighborY="70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4B28B6E-BE42-4003-90AF-87355B4C580B}" type="pres">
      <dgm:prSet presAssocID="{647249CF-7A7E-41A3-8EDF-44506FAD863D}" presName="sp" presStyleCnt="0"/>
      <dgm:spPr/>
    </dgm:pt>
    <dgm:pt modelId="{ED61AE3E-F904-478E-AF01-DE964AC123BD}" type="pres">
      <dgm:prSet presAssocID="{D3D77BF7-69CB-4AF9-9D49-7B323AB877AE}" presName="composite" presStyleCnt="0"/>
      <dgm:spPr/>
    </dgm:pt>
    <dgm:pt modelId="{DC5D1D0C-24E9-4739-8E03-469B87FD30C2}" type="pres">
      <dgm:prSet presAssocID="{D3D77BF7-69CB-4AF9-9D49-7B323AB877A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5436818-8224-42AC-8BBA-4B58CB1EB7C4}" type="pres">
      <dgm:prSet presAssocID="{D3D77BF7-69CB-4AF9-9D49-7B323AB877AE}" presName="descendantText" presStyleLbl="alignAcc1" presStyleIdx="1" presStyleCnt="3" custLinFactNeighborX="-1650" custLinFactNeighborY="-183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605A147-34EB-4234-AD41-ADC1636ABDC9}" type="pres">
      <dgm:prSet presAssocID="{816937D3-E4FF-4C67-B31E-E1527B79692B}" presName="sp" presStyleCnt="0"/>
      <dgm:spPr/>
    </dgm:pt>
    <dgm:pt modelId="{848579AC-57C8-46EE-BE16-F5F23BB5B731}" type="pres">
      <dgm:prSet presAssocID="{912DAB25-924E-4732-824E-17CFDAFD1811}" presName="composite" presStyleCnt="0"/>
      <dgm:spPr/>
    </dgm:pt>
    <dgm:pt modelId="{F09F9928-FC84-498E-9088-21005D3F0606}" type="pres">
      <dgm:prSet presAssocID="{912DAB25-924E-4732-824E-17CFDAFD181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1C5BA15B-ED3D-4BC7-86B2-79CDEA48C166}" type="pres">
      <dgm:prSet presAssocID="{912DAB25-924E-4732-824E-17CFDAFD181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AAD5C576-6AEA-4155-89D5-2B1B0CFDE4D3}" srcId="{B871F392-E62E-4D38-B2C5-13AD8F51970E}" destId="{23A8C0B4-7916-49A5-8665-5C4B27DA42F6}" srcOrd="0" destOrd="0" parTransId="{AAAD7DEC-78E1-4586-80A1-D4B89FD1DBF6}" sibTransId="{647249CF-7A7E-41A3-8EDF-44506FAD863D}"/>
    <dgm:cxn modelId="{9E2182D3-CFFF-4338-BDA7-94CB07A446B1}" srcId="{D3D77BF7-69CB-4AF9-9D49-7B323AB877AE}" destId="{24E1872F-A6EF-4746-AEE0-E76F9280AEE0}" srcOrd="0" destOrd="0" parTransId="{873BD7FF-74F1-444F-AFF2-6D67DBCFE487}" sibTransId="{D2CEA584-EE2A-4A7C-8B5E-DD2BFB88BF5D}"/>
    <dgm:cxn modelId="{2B2336E2-C6BF-40DA-8B77-86A9F567F3F9}" type="presOf" srcId="{CF1BBDB8-AC56-4307-BE98-C34C030D0C18}" destId="{1C5BA15B-ED3D-4BC7-86B2-79CDEA48C166}" srcOrd="0" destOrd="0" presId="urn:microsoft.com/office/officeart/2005/8/layout/chevron2"/>
    <dgm:cxn modelId="{076602CE-3B87-43EC-9910-9CA6A1C3FBE0}" srcId="{B871F392-E62E-4D38-B2C5-13AD8F51970E}" destId="{D3D77BF7-69CB-4AF9-9D49-7B323AB877AE}" srcOrd="1" destOrd="0" parTransId="{9E312445-5D8D-4110-B0AA-C54D808D6917}" sibTransId="{816937D3-E4FF-4C67-B31E-E1527B79692B}"/>
    <dgm:cxn modelId="{B2CD166A-AEF9-4656-A4A6-53024BBAD1D9}" type="presOf" srcId="{94CDB06D-65F4-4D34-B296-9D1911F4171B}" destId="{0D0B66AC-3307-4701-88B9-65DBEE5EFBC7}" srcOrd="0" destOrd="0" presId="urn:microsoft.com/office/officeart/2005/8/layout/chevron2"/>
    <dgm:cxn modelId="{B01DE9B2-8363-4433-B880-CE964266C566}" srcId="{23A8C0B4-7916-49A5-8665-5C4B27DA42F6}" destId="{94CDB06D-65F4-4D34-B296-9D1911F4171B}" srcOrd="0" destOrd="0" parTransId="{A97F08F8-1621-497D-BB45-1C9057BACC5A}" sibTransId="{1097F7DF-CD7A-486F-A36A-DBFCBC7F97FE}"/>
    <dgm:cxn modelId="{627C6BD0-F5BC-4564-8F7D-9EEA47A49F2F}" type="presOf" srcId="{23A8C0B4-7916-49A5-8665-5C4B27DA42F6}" destId="{570EB9AC-1856-441C-89A2-78DE957DAA12}" srcOrd="0" destOrd="0" presId="urn:microsoft.com/office/officeart/2005/8/layout/chevron2"/>
    <dgm:cxn modelId="{8794E98A-FCC6-4CE0-9D62-7A0BA9EEF6D7}" srcId="{D3D77BF7-69CB-4AF9-9D49-7B323AB877AE}" destId="{D5E2758F-432D-4773-BB42-BE4240F2D757}" srcOrd="1" destOrd="0" parTransId="{51B8B4B2-45E7-434D-91F9-976D72C858D6}" sibTransId="{DC303E58-EA31-43AA-B983-F8F141B7E884}"/>
    <dgm:cxn modelId="{FEEC460E-06B2-4650-BA8D-664F17419202}" type="presOf" srcId="{D5E2758F-432D-4773-BB42-BE4240F2D757}" destId="{C5436818-8224-42AC-8BBA-4B58CB1EB7C4}" srcOrd="0" destOrd="1" presId="urn:microsoft.com/office/officeart/2005/8/layout/chevron2"/>
    <dgm:cxn modelId="{3B98C11A-F618-44F0-9E99-3260647076B2}" type="presOf" srcId="{D3D77BF7-69CB-4AF9-9D49-7B323AB877AE}" destId="{DC5D1D0C-24E9-4739-8E03-469B87FD30C2}" srcOrd="0" destOrd="0" presId="urn:microsoft.com/office/officeart/2005/8/layout/chevron2"/>
    <dgm:cxn modelId="{418B813C-EE21-426D-A9C2-B089C53C3D09}" type="presOf" srcId="{912DAB25-924E-4732-824E-17CFDAFD1811}" destId="{F09F9928-FC84-498E-9088-21005D3F0606}" srcOrd="0" destOrd="0" presId="urn:microsoft.com/office/officeart/2005/8/layout/chevron2"/>
    <dgm:cxn modelId="{4BC7C765-4255-4DFA-A58D-82BC027BEEEB}" srcId="{912DAB25-924E-4732-824E-17CFDAFD1811}" destId="{CA770173-073C-4DB9-A91C-EC448430284F}" srcOrd="1" destOrd="0" parTransId="{1FE89400-94EA-498E-8EC7-23DC2AE262B8}" sibTransId="{4F262E6F-D24E-4C92-A4F5-5F0CAF2C73C2}"/>
    <dgm:cxn modelId="{6D016626-16D0-4ADE-B9E7-92D6248E28EB}" srcId="{912DAB25-924E-4732-824E-17CFDAFD1811}" destId="{CF1BBDB8-AC56-4307-BE98-C34C030D0C18}" srcOrd="0" destOrd="0" parTransId="{C2C3C38A-1EB3-42E4-B52B-0901C5758B10}" sibTransId="{33699B63-C0AD-4691-866F-1951FD526206}"/>
    <dgm:cxn modelId="{7E8CE454-2E4F-4006-ABDA-F2AD0D8CB2B1}" type="presOf" srcId="{24E1872F-A6EF-4746-AEE0-E76F9280AEE0}" destId="{C5436818-8224-42AC-8BBA-4B58CB1EB7C4}" srcOrd="0" destOrd="0" presId="urn:microsoft.com/office/officeart/2005/8/layout/chevron2"/>
    <dgm:cxn modelId="{D12FE90E-AE09-4A07-B859-A8DC501CF9E8}" srcId="{23A8C0B4-7916-49A5-8665-5C4B27DA42F6}" destId="{80FD1834-20C5-4624-83B5-E8A1D34414F4}" srcOrd="1" destOrd="0" parTransId="{E7B40B2B-A34E-49D4-AB14-59DE79F58F6D}" sibTransId="{C478B620-8219-4149-876E-CD385453781E}"/>
    <dgm:cxn modelId="{D12DC1BC-0F30-49DC-B023-4B40CE731D95}" type="presOf" srcId="{80FD1834-20C5-4624-83B5-E8A1D34414F4}" destId="{0D0B66AC-3307-4701-88B9-65DBEE5EFBC7}" srcOrd="0" destOrd="1" presId="urn:microsoft.com/office/officeart/2005/8/layout/chevron2"/>
    <dgm:cxn modelId="{DAD7B203-238A-4E31-885F-0B978CD72783}" type="presOf" srcId="{CA770173-073C-4DB9-A91C-EC448430284F}" destId="{1C5BA15B-ED3D-4BC7-86B2-79CDEA48C166}" srcOrd="0" destOrd="1" presId="urn:microsoft.com/office/officeart/2005/8/layout/chevron2"/>
    <dgm:cxn modelId="{C823B855-61E8-4C15-BC70-E6285325D1A1}" type="presOf" srcId="{B871F392-E62E-4D38-B2C5-13AD8F51970E}" destId="{AA9C7238-916E-4905-A4ED-99F0D32FC605}" srcOrd="0" destOrd="0" presId="urn:microsoft.com/office/officeart/2005/8/layout/chevron2"/>
    <dgm:cxn modelId="{B1DFA9B5-EB39-49E7-AF7A-0CCB224BEB1B}" srcId="{B871F392-E62E-4D38-B2C5-13AD8F51970E}" destId="{912DAB25-924E-4732-824E-17CFDAFD1811}" srcOrd="2" destOrd="0" parTransId="{96EA711E-F4A5-4D96-8C2F-A87335D3F4C3}" sibTransId="{AC27AC49-9365-48F2-829E-7FADC9A1E9B7}"/>
    <dgm:cxn modelId="{8DFD8B07-B861-4FC6-9D36-57E5DA5999A5}" type="presParOf" srcId="{AA9C7238-916E-4905-A4ED-99F0D32FC605}" destId="{F9CF1278-D512-4FDA-AC34-9D89BCB499FA}" srcOrd="0" destOrd="0" presId="urn:microsoft.com/office/officeart/2005/8/layout/chevron2"/>
    <dgm:cxn modelId="{21A4AB2B-5E78-4781-82D7-6DDA9911D69A}" type="presParOf" srcId="{F9CF1278-D512-4FDA-AC34-9D89BCB499FA}" destId="{570EB9AC-1856-441C-89A2-78DE957DAA12}" srcOrd="0" destOrd="0" presId="urn:microsoft.com/office/officeart/2005/8/layout/chevron2"/>
    <dgm:cxn modelId="{C02F45B3-EB17-4461-AD18-7FD81E414C34}" type="presParOf" srcId="{F9CF1278-D512-4FDA-AC34-9D89BCB499FA}" destId="{0D0B66AC-3307-4701-88B9-65DBEE5EFBC7}" srcOrd="1" destOrd="0" presId="urn:microsoft.com/office/officeart/2005/8/layout/chevron2"/>
    <dgm:cxn modelId="{E1347E83-E2C2-4647-908D-46AAF37BF9CD}" type="presParOf" srcId="{AA9C7238-916E-4905-A4ED-99F0D32FC605}" destId="{44B28B6E-BE42-4003-90AF-87355B4C580B}" srcOrd="1" destOrd="0" presId="urn:microsoft.com/office/officeart/2005/8/layout/chevron2"/>
    <dgm:cxn modelId="{C4EFE8FA-469F-4CEE-B30E-35B0F4506A81}" type="presParOf" srcId="{AA9C7238-916E-4905-A4ED-99F0D32FC605}" destId="{ED61AE3E-F904-478E-AF01-DE964AC123BD}" srcOrd="2" destOrd="0" presId="urn:microsoft.com/office/officeart/2005/8/layout/chevron2"/>
    <dgm:cxn modelId="{C67D8106-61F4-4FAC-B6FB-6AF59A3E62B2}" type="presParOf" srcId="{ED61AE3E-F904-478E-AF01-DE964AC123BD}" destId="{DC5D1D0C-24E9-4739-8E03-469B87FD30C2}" srcOrd="0" destOrd="0" presId="urn:microsoft.com/office/officeart/2005/8/layout/chevron2"/>
    <dgm:cxn modelId="{46AD9BD9-4DB5-41AD-92C9-DB21971F59FE}" type="presParOf" srcId="{ED61AE3E-F904-478E-AF01-DE964AC123BD}" destId="{C5436818-8224-42AC-8BBA-4B58CB1EB7C4}" srcOrd="1" destOrd="0" presId="urn:microsoft.com/office/officeart/2005/8/layout/chevron2"/>
    <dgm:cxn modelId="{5F065E45-0A2B-46C5-B66C-11A916141B8C}" type="presParOf" srcId="{AA9C7238-916E-4905-A4ED-99F0D32FC605}" destId="{C605A147-34EB-4234-AD41-ADC1636ABDC9}" srcOrd="3" destOrd="0" presId="urn:microsoft.com/office/officeart/2005/8/layout/chevron2"/>
    <dgm:cxn modelId="{CBCAF22E-4FFE-454D-A7FD-CA876F4E871D}" type="presParOf" srcId="{AA9C7238-916E-4905-A4ED-99F0D32FC605}" destId="{848579AC-57C8-46EE-BE16-F5F23BB5B731}" srcOrd="4" destOrd="0" presId="urn:microsoft.com/office/officeart/2005/8/layout/chevron2"/>
    <dgm:cxn modelId="{DC9273B5-C6D0-4B6E-A85F-7C74125018A6}" type="presParOf" srcId="{848579AC-57C8-46EE-BE16-F5F23BB5B731}" destId="{F09F9928-FC84-498E-9088-21005D3F0606}" srcOrd="0" destOrd="0" presId="urn:microsoft.com/office/officeart/2005/8/layout/chevron2"/>
    <dgm:cxn modelId="{023093B4-EA81-4553-8286-FB310130B172}" type="presParOf" srcId="{848579AC-57C8-46EE-BE16-F5F23BB5B731}" destId="{1C5BA15B-ED3D-4BC7-86B2-79CDEA48C16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EB9AC-1856-441C-89A2-78DE957DAA12}">
      <dsp:nvSpPr>
        <dsp:cNvPr id="0" name=""/>
        <dsp:cNvSpPr/>
      </dsp:nvSpPr>
      <dsp:spPr>
        <a:xfrm rot="5400000">
          <a:off x="-215407" y="217564"/>
          <a:ext cx="1436051" cy="100523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900" kern="1200" dirty="0" smtClean="0"/>
            <a:t>1</a:t>
          </a:r>
          <a:endParaRPr kumimoji="1" lang="ja-JP" altLang="en-US" sz="2900" kern="1200" dirty="0"/>
        </a:p>
      </dsp:txBody>
      <dsp:txXfrm rot="-5400000">
        <a:off x="2" y="504774"/>
        <a:ext cx="1005235" cy="430816"/>
      </dsp:txXfrm>
    </dsp:sp>
    <dsp:sp modelId="{0D0B66AC-3307-4701-88B9-65DBEE5EFBC7}">
      <dsp:nvSpPr>
        <dsp:cNvPr id="0" name=""/>
        <dsp:cNvSpPr/>
      </dsp:nvSpPr>
      <dsp:spPr>
        <a:xfrm rot="5400000">
          <a:off x="2664193" y="-1656800"/>
          <a:ext cx="933433" cy="425134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ja-JP" altLang="en-US" sz="1800" kern="1200" dirty="0" smtClean="0"/>
            <a:t>サービスサイトのお申込みページを開く</a:t>
          </a:r>
          <a:endParaRPr kumimoji="1" lang="ja-JP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ja-JP" sz="1800" kern="1200" dirty="0" smtClean="0">
              <a:hlinkClick xmlns:r="http://schemas.openxmlformats.org/officeDocument/2006/relationships" r:id="rId1"/>
            </a:rPr>
            <a:t>http://mb.cloud.nifty.com/signup.htm</a:t>
          </a:r>
          <a:endParaRPr kumimoji="1" lang="ja-JP" altLang="en-US" sz="1800" kern="1200" dirty="0"/>
        </a:p>
      </dsp:txBody>
      <dsp:txXfrm rot="-5400000">
        <a:off x="1005236" y="47723"/>
        <a:ext cx="4205782" cy="842301"/>
      </dsp:txXfrm>
    </dsp:sp>
    <dsp:sp modelId="{DC5D1D0C-24E9-4739-8E03-469B87FD30C2}">
      <dsp:nvSpPr>
        <dsp:cNvPr id="0" name=""/>
        <dsp:cNvSpPr/>
      </dsp:nvSpPr>
      <dsp:spPr>
        <a:xfrm rot="5400000">
          <a:off x="-215407" y="1457374"/>
          <a:ext cx="1436051" cy="1005235"/>
        </a:xfrm>
        <a:prstGeom prst="chevron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900" kern="1200" dirty="0" smtClean="0"/>
            <a:t>2</a:t>
          </a:r>
          <a:endParaRPr kumimoji="1" lang="ja-JP" altLang="en-US" sz="2900" kern="1200" dirty="0"/>
        </a:p>
      </dsp:txBody>
      <dsp:txXfrm rot="-5400000">
        <a:off x="2" y="1744584"/>
        <a:ext cx="1005235" cy="430816"/>
      </dsp:txXfrm>
    </dsp:sp>
    <dsp:sp modelId="{C5436818-8224-42AC-8BBA-4B58CB1EB7C4}">
      <dsp:nvSpPr>
        <dsp:cNvPr id="0" name=""/>
        <dsp:cNvSpPr/>
      </dsp:nvSpPr>
      <dsp:spPr>
        <a:xfrm rot="5400000">
          <a:off x="2664193" y="-416991"/>
          <a:ext cx="933433" cy="425134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ja-JP" sz="1800" kern="1200" dirty="0" smtClean="0"/>
            <a:t>nifty ID</a:t>
          </a:r>
          <a:r>
            <a:rPr kumimoji="1" lang="ja-JP" altLang="en-US" sz="1800" kern="1200" dirty="0" smtClean="0"/>
            <a:t>　の　取得</a:t>
          </a:r>
          <a:endParaRPr kumimoji="1" lang="ja-JP" altLang="en-US" sz="1800" kern="1200" dirty="0"/>
        </a:p>
      </dsp:txBody>
      <dsp:txXfrm rot="-5400000">
        <a:off x="1005236" y="1287532"/>
        <a:ext cx="4205782" cy="842301"/>
      </dsp:txXfrm>
    </dsp:sp>
    <dsp:sp modelId="{F09F9928-FC84-498E-9088-21005D3F0606}">
      <dsp:nvSpPr>
        <dsp:cNvPr id="0" name=""/>
        <dsp:cNvSpPr/>
      </dsp:nvSpPr>
      <dsp:spPr>
        <a:xfrm rot="5400000">
          <a:off x="-215407" y="2697183"/>
          <a:ext cx="1436051" cy="1005235"/>
        </a:xfrm>
        <a:prstGeom prst="chevron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900" kern="1200" dirty="0" smtClean="0"/>
            <a:t>3</a:t>
          </a:r>
          <a:endParaRPr kumimoji="1" lang="ja-JP" altLang="en-US" sz="2900" kern="1200" dirty="0"/>
        </a:p>
      </dsp:txBody>
      <dsp:txXfrm rot="-5400000">
        <a:off x="2" y="2984393"/>
        <a:ext cx="1005235" cy="430816"/>
      </dsp:txXfrm>
    </dsp:sp>
    <dsp:sp modelId="{1C5BA15B-ED3D-4BC7-86B2-79CDEA48C166}">
      <dsp:nvSpPr>
        <dsp:cNvPr id="0" name=""/>
        <dsp:cNvSpPr/>
      </dsp:nvSpPr>
      <dsp:spPr>
        <a:xfrm rot="5400000">
          <a:off x="2664193" y="822818"/>
          <a:ext cx="933433" cy="425134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ja-JP" sz="1800" kern="1200" dirty="0" smtClean="0"/>
            <a:t>mobile backend</a:t>
          </a:r>
          <a:r>
            <a:rPr kumimoji="1" lang="ja-JP" altLang="en-US" sz="1800" kern="1200" dirty="0" err="1" smtClean="0"/>
            <a:t>への</a:t>
          </a:r>
          <a:r>
            <a:rPr kumimoji="1" lang="ja-JP" altLang="en-US" sz="1800" kern="1200" dirty="0" smtClean="0"/>
            <a:t>ログイン</a:t>
          </a:r>
          <a:endParaRPr kumimoji="1" lang="ja-JP" altLang="en-US" sz="1800" kern="1200" dirty="0"/>
        </a:p>
      </dsp:txBody>
      <dsp:txXfrm rot="-5400000">
        <a:off x="1005236" y="2527341"/>
        <a:ext cx="4205782" cy="8423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EB9AC-1856-441C-89A2-78DE957DAA12}">
      <dsp:nvSpPr>
        <dsp:cNvPr id="0" name=""/>
        <dsp:cNvSpPr/>
      </dsp:nvSpPr>
      <dsp:spPr>
        <a:xfrm rot="5400000">
          <a:off x="-215407" y="217564"/>
          <a:ext cx="1436051" cy="100523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900" kern="1200" dirty="0" smtClean="0"/>
            <a:t>1</a:t>
          </a:r>
          <a:endParaRPr kumimoji="1" lang="ja-JP" altLang="en-US" sz="2900" kern="1200" dirty="0"/>
        </a:p>
      </dsp:txBody>
      <dsp:txXfrm rot="-5400000">
        <a:off x="2" y="504774"/>
        <a:ext cx="1005235" cy="430816"/>
      </dsp:txXfrm>
    </dsp:sp>
    <dsp:sp modelId="{0D0B66AC-3307-4701-88B9-65DBEE5EFBC7}">
      <dsp:nvSpPr>
        <dsp:cNvPr id="0" name=""/>
        <dsp:cNvSpPr/>
      </dsp:nvSpPr>
      <dsp:spPr>
        <a:xfrm rot="5400000">
          <a:off x="2592175" y="-1650238"/>
          <a:ext cx="933433" cy="425134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ja-JP" sz="1800" kern="1200" dirty="0" err="1" smtClean="0"/>
            <a:t>Github</a:t>
          </a:r>
          <a:r>
            <a:rPr kumimoji="1" lang="ja-JP" altLang="en-US" sz="1800" kern="1200" dirty="0" smtClean="0"/>
            <a:t>より</a:t>
          </a:r>
          <a:r>
            <a:rPr kumimoji="1" lang="en-US" altLang="ja-JP" sz="1800" kern="1200" dirty="0" smtClean="0"/>
            <a:t>DL</a:t>
          </a:r>
          <a:endParaRPr kumimoji="1" lang="ja-JP" altLang="en-US" sz="18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en-US" sz="1600" kern="1200" dirty="0" smtClean="0">
              <a:hlinkClick xmlns:r="http://schemas.openxmlformats.org/officeDocument/2006/relationships" r:id="rId1"/>
            </a:rPr>
            <a:t>https://github.com/hounenhounen/sample</a:t>
          </a:r>
          <a:endParaRPr kumimoji="1" lang="ja-JP" altLang="en-US" sz="1600" kern="1200" dirty="0"/>
        </a:p>
      </dsp:txBody>
      <dsp:txXfrm rot="-5400000">
        <a:off x="933218" y="54285"/>
        <a:ext cx="4205782" cy="842301"/>
      </dsp:txXfrm>
    </dsp:sp>
    <dsp:sp modelId="{DC5D1D0C-24E9-4739-8E03-469B87FD30C2}">
      <dsp:nvSpPr>
        <dsp:cNvPr id="0" name=""/>
        <dsp:cNvSpPr/>
      </dsp:nvSpPr>
      <dsp:spPr>
        <a:xfrm rot="5400000">
          <a:off x="-215407" y="1457374"/>
          <a:ext cx="1436051" cy="1005235"/>
        </a:xfrm>
        <a:prstGeom prst="chevron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900" kern="1200" dirty="0" smtClean="0"/>
            <a:t>2</a:t>
          </a:r>
          <a:endParaRPr kumimoji="1" lang="ja-JP" altLang="en-US" sz="2900" kern="1200" dirty="0"/>
        </a:p>
      </dsp:txBody>
      <dsp:txXfrm rot="-5400000">
        <a:off x="2" y="1744584"/>
        <a:ext cx="1005235" cy="430816"/>
      </dsp:txXfrm>
    </dsp:sp>
    <dsp:sp modelId="{C5436818-8224-42AC-8BBA-4B58CB1EB7C4}">
      <dsp:nvSpPr>
        <dsp:cNvPr id="0" name=""/>
        <dsp:cNvSpPr/>
      </dsp:nvSpPr>
      <dsp:spPr>
        <a:xfrm rot="5400000">
          <a:off x="2594046" y="-434100"/>
          <a:ext cx="933433" cy="425134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ja-JP" sz="1600" kern="1200" dirty="0" smtClean="0"/>
            <a:t>zip</a:t>
          </a:r>
          <a:r>
            <a:rPr kumimoji="1" lang="ja-JP" altLang="en-US" sz="1600" kern="1200" dirty="0" smtClean="0"/>
            <a:t>ファイルの展開</a:t>
          </a:r>
          <a:endParaRPr kumimoji="1" lang="ja-JP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ja-JP" sz="1600" kern="1200" dirty="0" smtClean="0"/>
            <a:t>Assets&gt;Scenes</a:t>
          </a:r>
          <a:r>
            <a:rPr kumimoji="1" lang="ja-JP" altLang="en-US" sz="1600" kern="1200" dirty="0" smtClean="0"/>
            <a:t>の</a:t>
          </a:r>
          <a:r>
            <a:rPr kumimoji="1" lang="en-US" altLang="ja-JP" sz="1600" kern="1200" dirty="0" smtClean="0"/>
            <a:t>Stage</a:t>
          </a:r>
          <a:r>
            <a:rPr kumimoji="1" lang="ja-JP" altLang="en-US" sz="1600" kern="1200" dirty="0" smtClean="0"/>
            <a:t>をダブルクリック</a:t>
          </a:r>
          <a:endParaRPr kumimoji="1" lang="ja-JP" altLang="en-US" sz="1600" kern="1200" dirty="0"/>
        </a:p>
      </dsp:txBody>
      <dsp:txXfrm rot="-5400000">
        <a:off x="935089" y="1270423"/>
        <a:ext cx="4205782" cy="842301"/>
      </dsp:txXfrm>
    </dsp:sp>
    <dsp:sp modelId="{F09F9928-FC84-498E-9088-21005D3F0606}">
      <dsp:nvSpPr>
        <dsp:cNvPr id="0" name=""/>
        <dsp:cNvSpPr/>
      </dsp:nvSpPr>
      <dsp:spPr>
        <a:xfrm rot="5400000">
          <a:off x="-215407" y="2697183"/>
          <a:ext cx="1436051" cy="1005235"/>
        </a:xfrm>
        <a:prstGeom prst="chevron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900" kern="1200" dirty="0" smtClean="0"/>
            <a:t>3</a:t>
          </a:r>
          <a:endParaRPr kumimoji="1" lang="ja-JP" altLang="en-US" sz="2900" kern="1200" dirty="0"/>
        </a:p>
      </dsp:txBody>
      <dsp:txXfrm rot="-5400000">
        <a:off x="2" y="2984393"/>
        <a:ext cx="1005235" cy="430816"/>
      </dsp:txXfrm>
    </dsp:sp>
    <dsp:sp modelId="{1C5BA15B-ED3D-4BC7-86B2-79CDEA48C166}">
      <dsp:nvSpPr>
        <dsp:cNvPr id="0" name=""/>
        <dsp:cNvSpPr/>
      </dsp:nvSpPr>
      <dsp:spPr>
        <a:xfrm rot="5400000">
          <a:off x="2664193" y="822818"/>
          <a:ext cx="933433" cy="425134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ja-JP" altLang="en-US" sz="1800" kern="1200" dirty="0" smtClean="0"/>
            <a:t>ゲーム実行</a:t>
          </a:r>
          <a:endParaRPr kumimoji="1" lang="ja-JP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ja-JP" altLang="en-US" sz="1800" kern="1200" dirty="0" smtClean="0"/>
            <a:t>ゲームオーバー後のスコア画面確認</a:t>
          </a:r>
          <a:endParaRPr kumimoji="1" lang="ja-JP" altLang="en-US" sz="1800" kern="1200" dirty="0"/>
        </a:p>
      </dsp:txBody>
      <dsp:txXfrm rot="-5400000">
        <a:off x="1005236" y="2527341"/>
        <a:ext cx="4205782" cy="842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t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1" y="-26988"/>
            <a:ext cx="9158654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1708" y="882651"/>
            <a:ext cx="4655527" cy="493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4992" tIns="42497" rIns="84992" bIns="42497"/>
          <a:lstStyle/>
          <a:p>
            <a:pPr marL="316531" indent="-316531" eaLnBrk="0" hangingPunct="0">
              <a:spcBef>
                <a:spcPct val="20000"/>
              </a:spcBef>
              <a:defRPr/>
            </a:pPr>
            <a:endParaRPr lang="ja-JP" altLang="ja-JP" sz="1662">
              <a:latin typeface="MS UI Gothic" pitchFamily="50" charset="-128"/>
              <a:ea typeface="MS UI Gothic" pitchFamily="50" charset="-128"/>
            </a:endParaRPr>
          </a:p>
        </p:txBody>
      </p:sp>
      <p:sp>
        <p:nvSpPr>
          <p:cNvPr id="6" name="Rectangle 27"/>
          <p:cNvSpPr>
            <a:spLocks noChangeArrowheads="1"/>
          </p:cNvSpPr>
          <p:nvPr/>
        </p:nvSpPr>
        <p:spPr bwMode="auto">
          <a:xfrm>
            <a:off x="0" y="6680200"/>
            <a:ext cx="9144000" cy="177800"/>
          </a:xfrm>
          <a:prstGeom prst="rect">
            <a:avLst/>
          </a:prstGeom>
          <a:gradFill rotWithShape="1">
            <a:gsLst>
              <a:gs pos="0">
                <a:srgbClr val="343434"/>
              </a:gs>
              <a:gs pos="100000">
                <a:srgbClr val="303030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lIns="83077" tIns="43200" rIns="83077" bIns="43200" anchor="ctr"/>
          <a:lstStyle/>
          <a:p>
            <a:pPr algn="ctr">
              <a:defRPr/>
            </a:pPr>
            <a:endParaRPr lang="ja-JP" altLang="en-US" sz="1662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7" name="Rectangle 28"/>
          <p:cNvSpPr>
            <a:spLocks noChangeArrowheads="1"/>
          </p:cNvSpPr>
          <p:nvPr/>
        </p:nvSpPr>
        <p:spPr bwMode="auto">
          <a:xfrm>
            <a:off x="-108438" y="6686551"/>
            <a:ext cx="3291254" cy="16420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16615" tIns="16615" rIns="16615" bIns="16615">
            <a:spAutoFit/>
          </a:bodyPr>
          <a:lstStyle/>
          <a:p>
            <a:pPr algn="ctr">
              <a:defRPr/>
            </a:pPr>
            <a:r>
              <a:rPr lang="en-US" altLang="ja-JP" sz="831" b="0" dirty="0">
                <a:solidFill>
                  <a:schemeClr val="bg1"/>
                </a:solidFill>
                <a:latin typeface="Times New Roman" pitchFamily="18" charset="0"/>
                <a:ea typeface="ＭＳ Ｐゴシック" pitchFamily="50" charset="-128"/>
              </a:rPr>
              <a:t>Copyright © NIFTY Corporation All Rights Reserved.</a:t>
            </a:r>
          </a:p>
        </p:txBody>
      </p:sp>
      <p:sp>
        <p:nvSpPr>
          <p:cNvPr id="5142" name="Rectangle 22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724415" y="2636013"/>
            <a:ext cx="7663674" cy="865230"/>
          </a:xfrm>
          <a:prstGeom prst="rect">
            <a:avLst/>
          </a:prstGeom>
          <a:noFill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3692" b="1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ja-JP" altLang="en-US" noProof="0" smtClean="0"/>
              <a:t>マスター タイトルの書式設定</a:t>
            </a:r>
            <a:endParaRPr lang="ja-JP" altLang="en-US" noProof="0" smtClean="0"/>
          </a:p>
        </p:txBody>
      </p:sp>
      <p:sp>
        <p:nvSpPr>
          <p:cNvPr id="5143" name="Rectangle 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195921" y="4052976"/>
            <a:ext cx="4599716" cy="1248284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ja-JP" altLang="en-US" noProof="0" smtClean="0"/>
              <a:t>マスター サブタイトルの書式設定</a:t>
            </a:r>
            <a:endParaRPr lang="ja-JP" altLang="en-US" noProof="0" dirty="0" smtClean="0"/>
          </a:p>
        </p:txBody>
      </p:sp>
      <p:sp>
        <p:nvSpPr>
          <p:cNvPr id="8" name="Rectangle 20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8604738" y="6669088"/>
            <a:ext cx="539262" cy="188912"/>
          </a:xfrm>
          <a:prstGeom prst="rect">
            <a:avLst/>
          </a:prstGeom>
          <a:ex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 algn="r" eaLnBrk="0" hangingPunct="0">
              <a:defRPr sz="1292" b="0">
                <a:latin typeface="Arial" charset="0"/>
                <a:ea typeface="ＭＳ Ｐゴシック" pitchFamily="50" charset="-128"/>
              </a:defRPr>
            </a:lvl1pPr>
          </a:lstStyle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3177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327" y="273850"/>
            <a:ext cx="8229348" cy="1144120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12801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337" y="273850"/>
            <a:ext cx="2057337" cy="5851644"/>
          </a:xfrm>
          <a:prstGeom prst="rect">
            <a:avLst/>
          </a:prstGeo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326" y="273850"/>
            <a:ext cx="6051065" cy="5851644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83551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7"/>
          <p:cNvSpPr txBox="1">
            <a:spLocks noChangeArrowheads="1"/>
          </p:cNvSpPr>
          <p:nvPr/>
        </p:nvSpPr>
        <p:spPr bwMode="auto">
          <a:xfrm>
            <a:off x="1548912" y="1412876"/>
            <a:ext cx="184731" cy="34810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9pPr>
          </a:lstStyle>
          <a:p>
            <a:pPr eaLnBrk="1" hangingPunct="1">
              <a:defRPr/>
            </a:pPr>
            <a:endParaRPr lang="ja-JP" altLang="ja-JP" sz="1662" b="0" smtClean="0">
              <a:latin typeface="Arial" charset="0"/>
              <a:ea typeface="ＭＳ Ｐゴシック" pitchFamily="50" charset="-128"/>
            </a:endParaRPr>
          </a:p>
        </p:txBody>
      </p:sp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0" y="6689726"/>
            <a:ext cx="9144000" cy="168275"/>
          </a:xfrm>
          <a:prstGeom prst="rect">
            <a:avLst/>
          </a:prstGeom>
          <a:gradFill rotWithShape="1">
            <a:gsLst>
              <a:gs pos="0">
                <a:srgbClr val="343434"/>
              </a:gs>
              <a:gs pos="100000">
                <a:srgbClr val="303030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lIns="83077" tIns="43200" rIns="83077" bIns="43200" anchor="ctr"/>
          <a:lstStyle/>
          <a:p>
            <a:pPr algn="ctr">
              <a:defRPr/>
            </a:pPr>
            <a:endParaRPr lang="ja-JP" altLang="en-US" sz="1662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6" name="Rectangle 29"/>
          <p:cNvSpPr>
            <a:spLocks noChangeArrowheads="1"/>
          </p:cNvSpPr>
          <p:nvPr/>
        </p:nvSpPr>
        <p:spPr bwMode="auto">
          <a:xfrm>
            <a:off x="-231531" y="6705601"/>
            <a:ext cx="3289789" cy="14990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16615" tIns="16615" rIns="16615" bIns="16615">
            <a:spAutoFit/>
          </a:bodyPr>
          <a:lstStyle/>
          <a:p>
            <a:pPr algn="ctr">
              <a:defRPr/>
            </a:pPr>
            <a:r>
              <a:rPr lang="en-US" altLang="ja-JP" sz="738" b="0">
                <a:solidFill>
                  <a:schemeClr val="bg1"/>
                </a:solidFill>
                <a:latin typeface="Times New Roman" pitchFamily="18" charset="0"/>
                <a:ea typeface="ＭＳ Ｐゴシック" pitchFamily="50" charset="-128"/>
              </a:rPr>
              <a:t>Copyright © NIFTY Corporation All Rights Reserved.</a:t>
            </a:r>
          </a:p>
        </p:txBody>
      </p:sp>
      <p:sp>
        <p:nvSpPr>
          <p:cNvPr id="7" name="Line 30"/>
          <p:cNvSpPr>
            <a:spLocks noChangeShapeType="1"/>
          </p:cNvSpPr>
          <p:nvPr/>
        </p:nvSpPr>
        <p:spPr bwMode="auto">
          <a:xfrm>
            <a:off x="0" y="6688138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83077" tIns="43200" rIns="83077" bIns="43200" anchor="ctr"/>
          <a:lstStyle/>
          <a:p>
            <a:pPr algn="ctr">
              <a:defRPr/>
            </a:pPr>
            <a:endParaRPr lang="ja-JP" altLang="en-US" sz="1662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9" name="スライド番号プレースホルダー 2"/>
          <p:cNvSpPr>
            <a:spLocks noGrp="1"/>
          </p:cNvSpPr>
          <p:nvPr/>
        </p:nvSpPr>
        <p:spPr bwMode="auto">
          <a:xfrm>
            <a:off x="8645769" y="6669088"/>
            <a:ext cx="498231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>
            <a:defPPr>
              <a:defRPr lang="ja-JP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kumimoji="1"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2000" kern="1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2000" kern="1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2000" kern="1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2000" kern="1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000" kern="1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000" kern="1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000" kern="1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000" kern="12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  <a:cs typeface="+mn-cs"/>
              </a:defRPr>
            </a:lvl9pPr>
          </a:lstStyle>
          <a:p>
            <a:pPr>
              <a:defRPr/>
            </a:pPr>
            <a:fld id="{3E21A733-26E6-4788-B48C-CAA51F61F353}" type="slidenum">
              <a:rPr lang="en-US" altLang="ja-JP" sz="1292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altLang="ja-JP" sz="1292" dirty="0">
              <a:solidFill>
                <a:schemeClr val="bg1"/>
              </a:solidFill>
            </a:endParaRPr>
          </a:p>
        </p:txBody>
      </p:sp>
      <p:pic>
        <p:nvPicPr>
          <p:cNvPr id="10" name="Picture 11" descr="navi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18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5016" y="44530"/>
            <a:ext cx="8229348" cy="6348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effectLst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5517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1896" y="4406796"/>
            <a:ext cx="7773282" cy="1362527"/>
          </a:xfrm>
          <a:prstGeom prst="rect">
            <a:avLst/>
          </a:prstGeom>
        </p:spPr>
        <p:txBody>
          <a:bodyPr anchor="t"/>
          <a:lstStyle>
            <a:lvl1pPr algn="l">
              <a:defRPr sz="3692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1896" y="2906502"/>
            <a:ext cx="7773282" cy="1500293"/>
          </a:xfr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932619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327" y="273850"/>
            <a:ext cx="8229348" cy="1144120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327" y="1196203"/>
            <a:ext cx="4054201" cy="492929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32474" y="1196203"/>
            <a:ext cx="4054201" cy="492929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76042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327" y="273850"/>
            <a:ext cx="8229348" cy="114412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326" y="1535575"/>
            <a:ext cx="4040343" cy="640103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326" y="2175677"/>
            <a:ext cx="4040343" cy="394981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72" y="1535575"/>
            <a:ext cx="4041603" cy="640103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72" y="2175677"/>
            <a:ext cx="4041603" cy="394981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90920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327" y="273850"/>
            <a:ext cx="8229348" cy="1144120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28886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1859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327" y="273850"/>
            <a:ext cx="3008525" cy="1160920"/>
          </a:xfrm>
          <a:prstGeom prst="rect">
            <a:avLst/>
          </a:prstGeo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459" y="273850"/>
            <a:ext cx="5111216" cy="5851644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327" y="1434770"/>
            <a:ext cx="3008525" cy="469072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212720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770" y="4799929"/>
            <a:ext cx="5485392" cy="567860"/>
          </a:xfrm>
          <a:prstGeom prst="rect">
            <a:avLst/>
          </a:prstGeo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770" y="613224"/>
            <a:ext cx="5485392" cy="4114463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pPr lvl="0"/>
            <a:r>
              <a:rPr lang="ja-JP" altLang="en-US" noProof="0" smtClean="0"/>
              <a:t>図を追加</a:t>
            </a:r>
            <a:endParaRPr lang="ja-JP" altLang="en-US" noProof="0" smtClean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770" y="5367788"/>
            <a:ext cx="5485392" cy="80474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480544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17"/>
          <p:cNvSpPr txBox="1">
            <a:spLocks noChangeArrowheads="1"/>
          </p:cNvSpPr>
          <p:nvPr/>
        </p:nvSpPr>
        <p:spPr bwMode="auto">
          <a:xfrm>
            <a:off x="1548912" y="1412876"/>
            <a:ext cx="184731" cy="34810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9pPr>
          </a:lstStyle>
          <a:p>
            <a:pPr eaLnBrk="1" hangingPunct="1">
              <a:defRPr/>
            </a:pPr>
            <a:endParaRPr lang="ja-JP" altLang="ja-JP" sz="1662" b="0" smtClean="0">
              <a:latin typeface="Arial" charset="0"/>
              <a:ea typeface="ＭＳ Ｐゴシック" pitchFamily="50" charset="-128"/>
            </a:endParaRPr>
          </a:p>
        </p:txBody>
      </p:sp>
      <p:sp>
        <p:nvSpPr>
          <p:cNvPr id="1027" name="Rectangle 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6975"/>
            <a:ext cx="8229600" cy="492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1028" name="Rectangle 27"/>
          <p:cNvSpPr>
            <a:spLocks noChangeArrowheads="1"/>
          </p:cNvSpPr>
          <p:nvPr/>
        </p:nvSpPr>
        <p:spPr bwMode="auto">
          <a:xfrm>
            <a:off x="0" y="6689726"/>
            <a:ext cx="9144000" cy="168275"/>
          </a:xfrm>
          <a:prstGeom prst="rect">
            <a:avLst/>
          </a:prstGeom>
          <a:gradFill rotWithShape="1">
            <a:gsLst>
              <a:gs pos="0">
                <a:srgbClr val="343434"/>
              </a:gs>
              <a:gs pos="100000">
                <a:srgbClr val="303030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lIns="83077" tIns="43200" rIns="83077" bIns="43200" anchor="ctr"/>
          <a:lstStyle/>
          <a:p>
            <a:pPr algn="ctr">
              <a:defRPr/>
            </a:pPr>
            <a:endParaRPr lang="ja-JP" altLang="en-US" sz="1662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029" name="Rectangle 29"/>
          <p:cNvSpPr>
            <a:spLocks noChangeArrowheads="1"/>
          </p:cNvSpPr>
          <p:nvPr/>
        </p:nvSpPr>
        <p:spPr bwMode="auto">
          <a:xfrm>
            <a:off x="-231531" y="6705601"/>
            <a:ext cx="3289789" cy="14990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16615" tIns="16615" rIns="16615" bIns="16615">
            <a:spAutoFit/>
          </a:bodyPr>
          <a:lstStyle/>
          <a:p>
            <a:pPr algn="ctr">
              <a:defRPr/>
            </a:pPr>
            <a:r>
              <a:rPr lang="en-US" altLang="ja-JP" sz="738" b="0">
                <a:solidFill>
                  <a:schemeClr val="bg1"/>
                </a:solidFill>
                <a:latin typeface="Times New Roman" pitchFamily="18" charset="0"/>
                <a:ea typeface="ＭＳ Ｐゴシック" pitchFamily="50" charset="-128"/>
              </a:rPr>
              <a:t>Copyright © NIFTY Corporation All Rights Reserved.</a:t>
            </a:r>
          </a:p>
        </p:txBody>
      </p:sp>
      <p:sp>
        <p:nvSpPr>
          <p:cNvPr id="1030" name="Line 30"/>
          <p:cNvSpPr>
            <a:spLocks noChangeShapeType="1"/>
          </p:cNvSpPr>
          <p:nvPr/>
        </p:nvSpPr>
        <p:spPr bwMode="auto">
          <a:xfrm>
            <a:off x="0" y="6688138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83077" tIns="43200" rIns="83077" bIns="43200" anchor="ctr"/>
          <a:lstStyle/>
          <a:p>
            <a:pPr algn="ctr">
              <a:defRPr/>
            </a:pPr>
            <a:endParaRPr lang="ja-JP" altLang="en-US" sz="1662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pic>
        <p:nvPicPr>
          <p:cNvPr id="1032" name="Picture 11" descr="navi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118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49182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954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954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HGP創英角ｺﾞｼｯｸUB" pitchFamily="50" charset="-128"/>
          <a:ea typeface="HGP創英角ｺﾞｼｯｸUB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954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HGP創英角ｺﾞｼｯｸUB" pitchFamily="50" charset="-128"/>
          <a:ea typeface="HGP創英角ｺﾞｼｯｸUB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954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HGP創英角ｺﾞｼｯｸUB" pitchFamily="50" charset="-128"/>
          <a:ea typeface="HGP創英角ｺﾞｼｯｸUB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954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HGP創英角ｺﾞｼｯｸUB" pitchFamily="50" charset="-128"/>
          <a:ea typeface="HGP創英角ｺﾞｼｯｸUB" pitchFamily="50" charset="-128"/>
        </a:defRPr>
      </a:lvl5pPr>
      <a:lvl6pPr marL="422041" algn="l" rtl="0" eaLnBrk="1" fontAlgn="base" hangingPunct="1">
        <a:spcBef>
          <a:spcPct val="0"/>
        </a:spcBef>
        <a:spcAft>
          <a:spcPct val="0"/>
        </a:spcAft>
        <a:defRPr kumimoji="1" sz="2954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HGP創英角ｺﾞｼｯｸUB" pitchFamily="50" charset="-128"/>
          <a:ea typeface="HGP創英角ｺﾞｼｯｸUB" pitchFamily="50" charset="-128"/>
        </a:defRPr>
      </a:lvl6pPr>
      <a:lvl7pPr marL="844083" algn="l" rtl="0" eaLnBrk="1" fontAlgn="base" hangingPunct="1">
        <a:spcBef>
          <a:spcPct val="0"/>
        </a:spcBef>
        <a:spcAft>
          <a:spcPct val="0"/>
        </a:spcAft>
        <a:defRPr kumimoji="1" sz="2954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HGP創英角ｺﾞｼｯｸUB" pitchFamily="50" charset="-128"/>
          <a:ea typeface="HGP創英角ｺﾞｼｯｸUB" pitchFamily="50" charset="-128"/>
        </a:defRPr>
      </a:lvl7pPr>
      <a:lvl8pPr marL="1266124" algn="l" rtl="0" eaLnBrk="1" fontAlgn="base" hangingPunct="1">
        <a:spcBef>
          <a:spcPct val="0"/>
        </a:spcBef>
        <a:spcAft>
          <a:spcPct val="0"/>
        </a:spcAft>
        <a:defRPr kumimoji="1" sz="2954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HGP創英角ｺﾞｼｯｸUB" pitchFamily="50" charset="-128"/>
          <a:ea typeface="HGP創英角ｺﾞｼｯｸUB" pitchFamily="50" charset="-128"/>
        </a:defRPr>
      </a:lvl8pPr>
      <a:lvl9pPr marL="1688165" algn="l" rtl="0" eaLnBrk="1" fontAlgn="base" hangingPunct="1">
        <a:spcBef>
          <a:spcPct val="0"/>
        </a:spcBef>
        <a:spcAft>
          <a:spcPct val="0"/>
        </a:spcAft>
        <a:defRPr kumimoji="1" sz="2954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HGP創英角ｺﾞｼｯｸUB" pitchFamily="50" charset="-128"/>
          <a:ea typeface="HGP創英角ｺﾞｼｯｸUB" pitchFamily="50" charset="-128"/>
        </a:defRPr>
      </a:lvl9pPr>
    </p:titleStyle>
    <p:bodyStyle>
      <a:lvl1pPr marL="246191" indent="-246191" algn="l" rtl="0" eaLnBrk="1" fontAlgn="base" hangingPunct="1">
        <a:spcBef>
          <a:spcPct val="20000"/>
        </a:spcBef>
        <a:spcAft>
          <a:spcPct val="0"/>
        </a:spcAft>
        <a:buSzPct val="60000"/>
        <a:buFont typeface="Wingdings" pitchFamily="2" charset="2"/>
        <a:buChar char="l"/>
        <a:defRPr kumimoji="1" sz="2954">
          <a:solidFill>
            <a:srgbClr val="333333"/>
          </a:solidFill>
          <a:latin typeface="+mn-lt"/>
          <a:ea typeface="+mn-ea"/>
          <a:cs typeface="+mn-cs"/>
        </a:defRPr>
      </a:lvl1pPr>
      <a:lvl2pPr marL="685817" indent="-263776" algn="l" rtl="0" eaLnBrk="1" fontAlgn="base" hangingPunct="1">
        <a:spcBef>
          <a:spcPct val="20000"/>
        </a:spcBef>
        <a:spcAft>
          <a:spcPct val="0"/>
        </a:spcAft>
        <a:buSzPct val="65000"/>
        <a:buFont typeface="Wingdings" pitchFamily="2" charset="2"/>
        <a:buChar char="Ø"/>
        <a:defRPr kumimoji="1" sz="2585">
          <a:solidFill>
            <a:srgbClr val="333333"/>
          </a:solidFill>
          <a:latin typeface="+mn-lt"/>
          <a:ea typeface="+mn-ea"/>
        </a:defRPr>
      </a:lvl2pPr>
      <a:lvl3pPr marL="1055103" indent="-211021" algn="l" rtl="0" eaLnBrk="1" fontAlgn="base" hangingPunct="1">
        <a:spcBef>
          <a:spcPct val="20000"/>
        </a:spcBef>
        <a:spcAft>
          <a:spcPct val="0"/>
        </a:spcAft>
        <a:buSzPct val="80000"/>
        <a:buChar char="–"/>
        <a:defRPr kumimoji="1" sz="2215">
          <a:solidFill>
            <a:srgbClr val="333333"/>
          </a:solidFill>
          <a:latin typeface="+mn-lt"/>
          <a:ea typeface="+mn-ea"/>
        </a:defRPr>
      </a:lvl3pPr>
      <a:lvl4pPr marL="1477145" indent="-211021" algn="l" rtl="0" eaLnBrk="1" fontAlgn="base" hangingPunct="1">
        <a:spcBef>
          <a:spcPct val="20000"/>
        </a:spcBef>
        <a:spcAft>
          <a:spcPct val="0"/>
        </a:spcAft>
        <a:buSzPct val="55000"/>
        <a:buFont typeface="Wingdings" pitchFamily="2" charset="2"/>
        <a:buChar char="l"/>
        <a:defRPr kumimoji="1" sz="1846">
          <a:solidFill>
            <a:srgbClr val="333333"/>
          </a:solidFill>
          <a:latin typeface="+mn-lt"/>
          <a:ea typeface="+mn-ea"/>
        </a:defRPr>
      </a:lvl4pPr>
      <a:lvl5pPr marL="1899186" indent="-211021" algn="l" rtl="0" eaLnBrk="1" fontAlgn="base" hangingPunct="1">
        <a:spcBef>
          <a:spcPct val="20000"/>
        </a:spcBef>
        <a:spcAft>
          <a:spcPct val="0"/>
        </a:spcAft>
        <a:buChar char="»"/>
        <a:defRPr kumimoji="1" sz="1846">
          <a:solidFill>
            <a:srgbClr val="333333"/>
          </a:solidFill>
          <a:latin typeface="+mn-lt"/>
          <a:ea typeface="+mn-ea"/>
        </a:defRPr>
      </a:lvl5pPr>
      <a:lvl6pPr marL="2321227" indent="-211021" algn="l" rtl="0" eaLnBrk="1" fontAlgn="base" hangingPunct="1">
        <a:spcBef>
          <a:spcPct val="20000"/>
        </a:spcBef>
        <a:spcAft>
          <a:spcPct val="0"/>
        </a:spcAft>
        <a:buChar char="»"/>
        <a:defRPr kumimoji="1" sz="1846">
          <a:solidFill>
            <a:srgbClr val="333333"/>
          </a:solidFill>
          <a:latin typeface="+mn-lt"/>
          <a:ea typeface="+mn-ea"/>
        </a:defRPr>
      </a:lvl6pPr>
      <a:lvl7pPr marL="2743269" indent="-211021" algn="l" rtl="0" eaLnBrk="1" fontAlgn="base" hangingPunct="1">
        <a:spcBef>
          <a:spcPct val="20000"/>
        </a:spcBef>
        <a:spcAft>
          <a:spcPct val="0"/>
        </a:spcAft>
        <a:buChar char="»"/>
        <a:defRPr kumimoji="1" sz="1846">
          <a:solidFill>
            <a:srgbClr val="333333"/>
          </a:solidFill>
          <a:latin typeface="+mn-lt"/>
          <a:ea typeface="+mn-ea"/>
        </a:defRPr>
      </a:lvl7pPr>
      <a:lvl8pPr marL="3165310" indent="-211021" algn="l" rtl="0" eaLnBrk="1" fontAlgn="base" hangingPunct="1">
        <a:spcBef>
          <a:spcPct val="20000"/>
        </a:spcBef>
        <a:spcAft>
          <a:spcPct val="0"/>
        </a:spcAft>
        <a:buChar char="»"/>
        <a:defRPr kumimoji="1" sz="1846">
          <a:solidFill>
            <a:srgbClr val="333333"/>
          </a:solidFill>
          <a:latin typeface="+mn-lt"/>
          <a:ea typeface="+mn-ea"/>
        </a:defRPr>
      </a:lvl8pPr>
      <a:lvl9pPr marL="3587351" indent="-211021" algn="l" rtl="0" eaLnBrk="1" fontAlgn="base" hangingPunct="1">
        <a:spcBef>
          <a:spcPct val="20000"/>
        </a:spcBef>
        <a:spcAft>
          <a:spcPct val="0"/>
        </a:spcAft>
        <a:buChar char="»"/>
        <a:defRPr kumimoji="1" sz="1846">
          <a:solidFill>
            <a:srgbClr val="333333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NIFTYCloud-mbaas/ncmb_unity/releas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mb.cloud.nifty.com/assets/sdk/unity/NCMB_latest.zip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ounenhounen/fix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sz="quarter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Unity</a:t>
            </a:r>
            <a:r>
              <a:rPr kumimoji="1" lang="ja-JP" altLang="en-US" dirty="0" smtClean="0"/>
              <a:t>ゲーム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×</a:t>
            </a:r>
            <a:br>
              <a:rPr kumimoji="1" lang="en-US" altLang="ja-JP" dirty="0" smtClean="0"/>
            </a:br>
            <a:r>
              <a:rPr kumimoji="1" lang="ja-JP" altLang="en-US" dirty="0" smtClean="0"/>
              <a:t>ニフティクラウド</a:t>
            </a:r>
            <a:r>
              <a:rPr kumimoji="1" lang="en-US" altLang="ja-JP" dirty="0" smtClean="0"/>
              <a:t>mobi</a:t>
            </a:r>
            <a:r>
              <a:rPr lang="en-US" altLang="ja-JP" dirty="0"/>
              <a:t>l</a:t>
            </a:r>
            <a:r>
              <a:rPr kumimoji="1" lang="en-US" altLang="ja-JP" dirty="0" smtClean="0"/>
              <a:t>e backend</a:t>
            </a:r>
            <a:br>
              <a:rPr kumimoji="1" lang="en-US" altLang="ja-JP" dirty="0" smtClean="0"/>
            </a:br>
            <a:r>
              <a:rPr lang="ja-JP" altLang="en-US" dirty="0" smtClean="0"/>
              <a:t>体験会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45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mBaaS</a:t>
            </a:r>
            <a:r>
              <a:rPr lang="ja-JP" altLang="en-US" dirty="0"/>
              <a:t>の利用登録</a:t>
            </a:r>
            <a:r>
              <a:rPr lang="ja-JP" altLang="en-US" dirty="0" smtClean="0"/>
              <a:t>　</a:t>
            </a:r>
            <a:r>
              <a:rPr lang="en-US" altLang="ja-JP" dirty="0" smtClean="0"/>
              <a:t>2/4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031" y="1737223"/>
            <a:ext cx="6244096" cy="4550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円/楕円 4"/>
          <p:cNvSpPr/>
          <p:nvPr/>
        </p:nvSpPr>
        <p:spPr bwMode="auto">
          <a:xfrm>
            <a:off x="1651443" y="5260174"/>
            <a:ext cx="2858243" cy="731178"/>
          </a:xfrm>
          <a:prstGeom prst="ellipse">
            <a:avLst/>
          </a:prstGeom>
          <a:noFill/>
          <a:ln w="114300">
            <a:solidFill>
              <a:srgbClr val="92D05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endParaRPr lang="ja-JP" altLang="en-US" sz="2585" b="1">
              <a:solidFill>
                <a:schemeClr val="tx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6" name="円形吹き出し 5"/>
          <p:cNvSpPr/>
          <p:nvPr/>
        </p:nvSpPr>
        <p:spPr bwMode="auto">
          <a:xfrm>
            <a:off x="189086" y="4462525"/>
            <a:ext cx="2658831" cy="664708"/>
          </a:xfrm>
          <a:prstGeom prst="wedgeEllipseCallout">
            <a:avLst>
              <a:gd name="adj1" fmla="val 12676"/>
              <a:gd name="adj2" fmla="val 85427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585" b="1" dirty="0">
                <a:solidFill>
                  <a:schemeClr val="tx1"/>
                </a:solidFill>
                <a:latin typeface="+mn-ea"/>
              </a:rPr>
              <a:t>ここをクリック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15524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mBaaS</a:t>
            </a:r>
            <a:r>
              <a:rPr lang="ja-JP" altLang="en-US" dirty="0"/>
              <a:t>の利用登録</a:t>
            </a:r>
            <a:r>
              <a:rPr lang="ja-JP" altLang="en-US" dirty="0" smtClean="0"/>
              <a:t>　</a:t>
            </a:r>
            <a:r>
              <a:rPr lang="en-US" altLang="ja-JP" dirty="0" smtClean="0"/>
              <a:t>3/4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871" y="1767231"/>
            <a:ext cx="3990391" cy="4550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テキスト ボックス 5"/>
          <p:cNvSpPr txBox="1"/>
          <p:nvPr/>
        </p:nvSpPr>
        <p:spPr>
          <a:xfrm>
            <a:off x="317871" y="1132120"/>
            <a:ext cx="2491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必要事項を入力して</a:t>
            </a:r>
            <a:endParaRPr lang="en-US" altLang="ja-JP" sz="1400" dirty="0"/>
          </a:p>
          <a:p>
            <a:r>
              <a:rPr lang="en-US" altLang="ja-JP" sz="1400" dirty="0" smtClean="0"/>
              <a:t>@nifty</a:t>
            </a:r>
            <a:r>
              <a:rPr lang="ja-JP" altLang="en-US" sz="1400" dirty="0" smtClean="0"/>
              <a:t>会員</a:t>
            </a:r>
            <a:r>
              <a:rPr lang="ja-JP" altLang="en-US" sz="1400" dirty="0"/>
              <a:t>登録してくださ</a:t>
            </a:r>
            <a:r>
              <a:rPr lang="ja-JP" altLang="en-US" sz="1400" dirty="0"/>
              <a:t>い</a:t>
            </a:r>
            <a:endParaRPr lang="en-US" altLang="ja-JP" sz="14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942" y="1833702"/>
            <a:ext cx="3210418" cy="2397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003" y="3960767"/>
            <a:ext cx="3187909" cy="2282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下矢印 8"/>
          <p:cNvSpPr/>
          <p:nvPr/>
        </p:nvSpPr>
        <p:spPr bwMode="auto">
          <a:xfrm rot="16200000">
            <a:off x="4112746" y="2691780"/>
            <a:ext cx="785566" cy="664708"/>
          </a:xfrm>
          <a:prstGeom prst="down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endParaRPr lang="ja-JP" altLang="en-US" sz="2585" b="1">
              <a:solidFill>
                <a:schemeClr val="tx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0" name="下矢印 9"/>
          <p:cNvSpPr/>
          <p:nvPr/>
        </p:nvSpPr>
        <p:spPr bwMode="auto">
          <a:xfrm>
            <a:off x="7164360" y="3628412"/>
            <a:ext cx="785566" cy="664708"/>
          </a:xfrm>
          <a:prstGeom prst="down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endParaRPr lang="ja-JP" altLang="en-US" sz="2585" b="1">
              <a:solidFill>
                <a:schemeClr val="tx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929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mBaaS</a:t>
            </a:r>
            <a:r>
              <a:rPr lang="ja-JP" altLang="en-US" dirty="0"/>
              <a:t>の利用登録</a:t>
            </a:r>
            <a:r>
              <a:rPr lang="ja-JP" altLang="en-US" dirty="0"/>
              <a:t>　</a:t>
            </a:r>
            <a:r>
              <a:rPr lang="en-US" altLang="ja-JP" dirty="0" smtClean="0"/>
              <a:t>4/4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38226"/>
          <a:stretch/>
        </p:blipFill>
        <p:spPr>
          <a:xfrm>
            <a:off x="0" y="1628801"/>
            <a:ext cx="6141953" cy="216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テキスト ボックス 5"/>
          <p:cNvSpPr txBox="1"/>
          <p:nvPr/>
        </p:nvSpPr>
        <p:spPr>
          <a:xfrm>
            <a:off x="-47306" y="1280157"/>
            <a:ext cx="21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http://mb.cloud.nifty.com/</a:t>
            </a:r>
            <a:endParaRPr lang="en-US" altLang="ja-JP" sz="1400" dirty="0"/>
          </a:p>
        </p:txBody>
      </p:sp>
      <p:sp>
        <p:nvSpPr>
          <p:cNvPr id="7" name="円/楕円 6"/>
          <p:cNvSpPr/>
          <p:nvPr/>
        </p:nvSpPr>
        <p:spPr bwMode="auto">
          <a:xfrm>
            <a:off x="4572000" y="1858653"/>
            <a:ext cx="576064" cy="481027"/>
          </a:xfrm>
          <a:prstGeom prst="ellipse">
            <a:avLst/>
          </a:prstGeom>
          <a:noFill/>
          <a:ln w="114300">
            <a:solidFill>
              <a:srgbClr val="92D05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endParaRPr lang="ja-JP" altLang="en-US" sz="2585" b="1">
              <a:solidFill>
                <a:schemeClr val="tx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8" name="円形吹き出し 7"/>
          <p:cNvSpPr/>
          <p:nvPr/>
        </p:nvSpPr>
        <p:spPr bwMode="auto">
          <a:xfrm>
            <a:off x="2771800" y="2714315"/>
            <a:ext cx="2658831" cy="664708"/>
          </a:xfrm>
          <a:prstGeom prst="wedgeEllipseCallout">
            <a:avLst>
              <a:gd name="adj1" fmla="val 18448"/>
              <a:gd name="adj2" fmla="val -112165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585" b="1" dirty="0">
                <a:solidFill>
                  <a:schemeClr val="tx1"/>
                </a:solidFill>
                <a:latin typeface="+mn-ea"/>
              </a:rPr>
              <a:t>ここをクリック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-119314" y="1149896"/>
            <a:ext cx="4975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ニフティクラウド</a:t>
            </a:r>
            <a:r>
              <a:rPr lang="en-US" altLang="ja-JP" sz="1400" dirty="0"/>
              <a:t>mobile backend</a:t>
            </a:r>
            <a:r>
              <a:rPr lang="ja-JP" altLang="en-US" sz="1400" dirty="0" smtClean="0"/>
              <a:t>の利用</a:t>
            </a:r>
            <a:r>
              <a:rPr lang="ja-JP" altLang="en-US" sz="1400" dirty="0"/>
              <a:t>登録を行います。</a:t>
            </a:r>
            <a:endParaRPr lang="ja-JP" altLang="en-US" sz="14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960" y="1815802"/>
            <a:ext cx="2306512" cy="2693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円形吹き出し 10"/>
          <p:cNvSpPr/>
          <p:nvPr/>
        </p:nvSpPr>
        <p:spPr bwMode="auto">
          <a:xfrm>
            <a:off x="5951482" y="361930"/>
            <a:ext cx="3157022" cy="1394036"/>
          </a:xfrm>
          <a:prstGeom prst="wedgeEllipseCallout">
            <a:avLst>
              <a:gd name="adj1" fmla="val 292"/>
              <a:gd name="adj2" fmla="val 64113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1662" dirty="0" smtClean="0">
                <a:solidFill>
                  <a:schemeClr val="tx1"/>
                </a:solidFill>
                <a:latin typeface="+mn-ea"/>
              </a:rPr>
              <a:t>ご登録</a:t>
            </a:r>
            <a:r>
              <a:rPr lang="ja-JP" altLang="en-US" sz="1662" dirty="0">
                <a:solidFill>
                  <a:schemeClr val="tx1"/>
                </a:solidFill>
                <a:latin typeface="+mn-ea"/>
              </a:rPr>
              <a:t>いただいた</a:t>
            </a:r>
            <a:endParaRPr lang="en-US" altLang="ja-JP" sz="1662" dirty="0">
              <a:solidFill>
                <a:schemeClr val="tx1"/>
              </a:solidFill>
              <a:latin typeface="+mn-ea"/>
            </a:endParaRPr>
          </a:p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585" b="1" dirty="0">
                <a:solidFill>
                  <a:schemeClr val="tx1"/>
                </a:solidFill>
                <a:latin typeface="+mn-ea"/>
              </a:rPr>
              <a:t>@nifty ID</a:t>
            </a:r>
            <a:r>
              <a:rPr lang="ja-JP" altLang="en-US" sz="2585" b="1" dirty="0">
                <a:solidFill>
                  <a:schemeClr val="tx1"/>
                </a:solidFill>
                <a:latin typeface="+mn-ea"/>
              </a:rPr>
              <a:t>で</a:t>
            </a:r>
            <a:endParaRPr lang="en-US" altLang="ja-JP" sz="2585" b="1" dirty="0">
              <a:solidFill>
                <a:schemeClr val="tx1"/>
              </a:solidFill>
              <a:latin typeface="+mn-ea"/>
            </a:endParaRPr>
          </a:p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1662" dirty="0">
                <a:solidFill>
                  <a:schemeClr val="tx1"/>
                </a:solidFill>
                <a:latin typeface="+mn-ea"/>
              </a:rPr>
              <a:t>ログイン</a:t>
            </a:r>
            <a:endParaRPr lang="ja-JP" altLang="en-US" sz="2585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78417" y="4155157"/>
            <a:ext cx="3777759" cy="2502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円形吹き出し 14"/>
          <p:cNvSpPr/>
          <p:nvPr/>
        </p:nvSpPr>
        <p:spPr bwMode="auto">
          <a:xfrm>
            <a:off x="109760" y="4293096"/>
            <a:ext cx="3024336" cy="1661769"/>
          </a:xfrm>
          <a:prstGeom prst="wedgeEllipseCallout">
            <a:avLst>
              <a:gd name="adj1" fmla="val 50300"/>
              <a:gd name="adj2" fmla="val 44471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585" b="1" dirty="0">
                <a:solidFill>
                  <a:schemeClr val="tx1"/>
                </a:solidFill>
                <a:latin typeface="+mn-ea"/>
              </a:rPr>
              <a:t>利用</a:t>
            </a:r>
            <a:r>
              <a:rPr lang="ja-JP" altLang="en-US" sz="2585" b="1" dirty="0" smtClean="0">
                <a:solidFill>
                  <a:schemeClr val="tx1"/>
                </a:solidFill>
                <a:latin typeface="+mn-ea"/>
              </a:rPr>
              <a:t>規約を</a:t>
            </a:r>
            <a:endParaRPr lang="en-US" altLang="ja-JP" sz="2585" b="1" dirty="0" smtClean="0">
              <a:solidFill>
                <a:schemeClr val="tx1"/>
              </a:solidFill>
              <a:latin typeface="+mn-ea"/>
            </a:endParaRPr>
          </a:p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585" b="1" dirty="0" smtClean="0">
                <a:solidFill>
                  <a:schemeClr val="tx1"/>
                </a:solidFill>
                <a:latin typeface="+mn-ea"/>
              </a:rPr>
              <a:t>確認後、同意</a:t>
            </a:r>
            <a:r>
              <a:rPr lang="ja-JP" altLang="en-US" sz="2585" b="1" dirty="0">
                <a:solidFill>
                  <a:schemeClr val="tx1"/>
                </a:solidFill>
                <a:latin typeface="+mn-ea"/>
              </a:rPr>
              <a:t>して</a:t>
            </a:r>
            <a:endParaRPr lang="en-US" altLang="ja-JP" sz="2585" b="1" dirty="0">
              <a:solidFill>
                <a:schemeClr val="tx1"/>
              </a:solidFill>
              <a:latin typeface="+mn-ea"/>
            </a:endParaRPr>
          </a:p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1662" dirty="0">
                <a:solidFill>
                  <a:schemeClr val="tx1"/>
                </a:solidFill>
                <a:latin typeface="+mn-ea"/>
              </a:rPr>
              <a:t>利用開始</a:t>
            </a:r>
            <a:r>
              <a:rPr lang="ja-JP" altLang="en-US" sz="1662" dirty="0">
                <a:solidFill>
                  <a:schemeClr val="tx1"/>
                </a:solidFill>
                <a:latin typeface="+mn-ea"/>
              </a:rPr>
              <a:t>！</a:t>
            </a:r>
            <a:endParaRPr lang="en-US" altLang="ja-JP" sz="2585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下矢印 15"/>
          <p:cNvSpPr/>
          <p:nvPr/>
        </p:nvSpPr>
        <p:spPr bwMode="auto">
          <a:xfrm rot="16200000">
            <a:off x="5970030" y="2830107"/>
            <a:ext cx="785566" cy="664708"/>
          </a:xfrm>
          <a:prstGeom prst="down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endParaRPr lang="ja-JP" altLang="en-US" sz="2585" b="1">
              <a:solidFill>
                <a:schemeClr val="tx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7" name="下矢印 16"/>
          <p:cNvSpPr/>
          <p:nvPr/>
        </p:nvSpPr>
        <p:spPr bwMode="auto">
          <a:xfrm rot="2473744">
            <a:off x="5887674" y="4236602"/>
            <a:ext cx="785566" cy="664708"/>
          </a:xfrm>
          <a:prstGeom prst="down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endParaRPr lang="ja-JP" altLang="en-US" sz="2585" b="1">
              <a:solidFill>
                <a:schemeClr val="tx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202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新規アプリケーション作成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2" t="9064" r="12926" b="16606"/>
          <a:stretch/>
        </p:blipFill>
        <p:spPr bwMode="auto">
          <a:xfrm>
            <a:off x="53500" y="2744663"/>
            <a:ext cx="3600400" cy="220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200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mBaaS</a:t>
            </a:r>
            <a:r>
              <a:rPr lang="ja-JP" altLang="en-US" sz="3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のアプリ作成</a:t>
            </a:r>
            <a:endParaRPr lang="ja-JP" altLang="en-US" sz="32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3500" y="1100248"/>
            <a:ext cx="37753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利用登録が終わる</a:t>
            </a:r>
            <a:r>
              <a:rPr lang="ja-JP" altLang="en-US" sz="1400" dirty="0" smtClean="0"/>
              <a:t>と</a:t>
            </a:r>
            <a:endParaRPr lang="en-US" altLang="ja-JP" sz="1400" dirty="0" smtClean="0"/>
          </a:p>
          <a:p>
            <a:r>
              <a:rPr lang="ja-JP" altLang="en-US" sz="1400" dirty="0" smtClean="0"/>
              <a:t>アプリ</a:t>
            </a:r>
            <a:r>
              <a:rPr lang="ja-JP" altLang="en-US" sz="1400" dirty="0"/>
              <a:t>の新規作成画面が表示されます。</a:t>
            </a:r>
            <a:endParaRPr lang="en-US" altLang="ja-JP" sz="1400" dirty="0"/>
          </a:p>
          <a:p>
            <a:r>
              <a:rPr lang="ja-JP" altLang="en-US" sz="1400" dirty="0"/>
              <a:t>アプリ名を入力して新規作成してください。</a:t>
            </a:r>
            <a:endParaRPr lang="en-US" altLang="ja-JP" sz="1400" dirty="0"/>
          </a:p>
        </p:txBody>
      </p:sp>
      <p:sp>
        <p:nvSpPr>
          <p:cNvPr id="8" name="円形吹き出し 7"/>
          <p:cNvSpPr/>
          <p:nvPr/>
        </p:nvSpPr>
        <p:spPr bwMode="auto">
          <a:xfrm>
            <a:off x="1763688" y="1978370"/>
            <a:ext cx="2718300" cy="1035192"/>
          </a:xfrm>
          <a:prstGeom prst="wedgeEllipseCallout">
            <a:avLst>
              <a:gd name="adj1" fmla="val -20849"/>
              <a:gd name="adj2" fmla="val 84335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1400" b="1" dirty="0" smtClean="0">
                <a:solidFill>
                  <a:schemeClr val="tx1"/>
                </a:solidFill>
                <a:latin typeface="+mn-ea"/>
              </a:rPr>
              <a:t>「</a:t>
            </a:r>
            <a:r>
              <a:rPr lang="en-US" altLang="ja-JP" sz="1400" b="1" dirty="0" smtClean="0">
                <a:solidFill>
                  <a:schemeClr val="tx1"/>
                </a:solidFill>
                <a:latin typeface="+mn-ea"/>
              </a:rPr>
              <a:t>BitSummit_2DShooting</a:t>
            </a:r>
            <a:r>
              <a:rPr lang="ja-JP" altLang="en-US" sz="1400" b="1" dirty="0" smtClean="0">
                <a:solidFill>
                  <a:schemeClr val="tx1"/>
                </a:solidFill>
                <a:latin typeface="+mn-ea"/>
              </a:rPr>
              <a:t>」</a:t>
            </a:r>
            <a:endParaRPr lang="en-US" altLang="ja-JP" sz="1400" b="1" dirty="0">
              <a:solidFill>
                <a:schemeClr val="tx1"/>
              </a:solidFill>
              <a:latin typeface="+mn-ea"/>
            </a:endParaRPr>
          </a:p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1400" dirty="0">
                <a:solidFill>
                  <a:schemeClr val="tx1"/>
                </a:solidFill>
                <a:latin typeface="+mn-ea"/>
              </a:rPr>
              <a:t>と入力してください</a:t>
            </a:r>
            <a:endParaRPr lang="en-US" altLang="ja-JP" sz="1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439" y="1700808"/>
            <a:ext cx="3157723" cy="188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円形吹き出し 9"/>
          <p:cNvSpPr/>
          <p:nvPr/>
        </p:nvSpPr>
        <p:spPr bwMode="auto">
          <a:xfrm>
            <a:off x="7596336" y="1838912"/>
            <a:ext cx="1623214" cy="934975"/>
          </a:xfrm>
          <a:prstGeom prst="wedgeEllipseCallout">
            <a:avLst>
              <a:gd name="adj1" fmla="val -57603"/>
              <a:gd name="adj2" fmla="val 43863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２つのキーは</a:t>
            </a:r>
            <a:endParaRPr kumimoji="1" lang="en-US" altLang="ja-JP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400" dirty="0">
                <a:solidFill>
                  <a:schemeClr val="tx1"/>
                </a:solidFill>
                <a:latin typeface="+mn-ea"/>
              </a:rPr>
              <a:t>後</a:t>
            </a:r>
            <a:r>
              <a:rPr lang="ja-JP" altLang="en-US" sz="1400" dirty="0" smtClean="0">
                <a:solidFill>
                  <a:schemeClr val="tx1"/>
                </a:solidFill>
                <a:latin typeface="+mn-ea"/>
              </a:rPr>
              <a:t>で使います</a:t>
            </a:r>
            <a:endParaRPr kumimoji="1" lang="en-US" altLang="ja-JP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11" name="円形吹き出し 10"/>
          <p:cNvSpPr/>
          <p:nvPr/>
        </p:nvSpPr>
        <p:spPr bwMode="auto">
          <a:xfrm>
            <a:off x="3776991" y="3602980"/>
            <a:ext cx="2556896" cy="864120"/>
          </a:xfrm>
          <a:prstGeom prst="wedgeEllipseCallout">
            <a:avLst>
              <a:gd name="adj1" fmla="val 54557"/>
              <a:gd name="adj2" fmla="val -66241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OK</a:t>
            </a:r>
            <a:r>
              <a:rPr kumimoji="1" lang="ja-JP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をクリックすると</a:t>
            </a:r>
            <a:endParaRPr kumimoji="1" lang="en-US" altLang="ja-JP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400" b="0" dirty="0" smtClean="0">
                <a:solidFill>
                  <a:schemeClr val="tx1"/>
                </a:solidFill>
                <a:latin typeface="+mn-ea"/>
              </a:rPr>
              <a:t>管理画面が表示されます</a:t>
            </a:r>
            <a:endParaRPr kumimoji="1" lang="en-US" altLang="ja-JP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860032" y="4728627"/>
            <a:ext cx="3962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 err="1" smtClean="0"/>
              <a:t>mBaaS</a:t>
            </a:r>
            <a:r>
              <a:rPr lang="ja-JP" altLang="en-US" sz="1400" dirty="0" smtClean="0"/>
              <a:t>はアプリケーションキー</a:t>
            </a:r>
            <a:r>
              <a:rPr lang="en-US" altLang="ja-JP" sz="1400" dirty="0" smtClean="0"/>
              <a:t/>
            </a:r>
            <a:br>
              <a:rPr lang="en-US" altLang="ja-JP" sz="1400" dirty="0" smtClean="0"/>
            </a:br>
            <a:r>
              <a:rPr lang="ja-JP" altLang="en-US" sz="1400" dirty="0" smtClean="0"/>
              <a:t>クライアントキー</a:t>
            </a:r>
            <a:r>
              <a:rPr lang="en-US" altLang="ja-JP" sz="1400" dirty="0" smtClean="0"/>
              <a:t>2</a:t>
            </a:r>
            <a:r>
              <a:rPr lang="ja-JP" altLang="en-US" sz="1400" dirty="0" err="1" smtClean="0"/>
              <a:t>つの</a:t>
            </a:r>
            <a:r>
              <a:rPr lang="ja-JP" altLang="en-US" sz="1400" dirty="0" smtClean="0"/>
              <a:t>キーを使いサーバー</a:t>
            </a:r>
            <a:endParaRPr lang="en-US" altLang="ja-JP" sz="1400" dirty="0" smtClean="0"/>
          </a:p>
          <a:p>
            <a:r>
              <a:rPr lang="ja-JP" altLang="en-US" sz="1400" dirty="0" smtClean="0"/>
              <a:t>接続の認証を行っています</a:t>
            </a:r>
            <a:endParaRPr lang="en-US" altLang="ja-JP" sz="1400" dirty="0" smtClean="0"/>
          </a:p>
          <a:p>
            <a:r>
              <a:rPr lang="ja-JP" altLang="en-US" sz="1400" dirty="0" smtClean="0"/>
              <a:t>その２つのキーがアプリ作成時に生成されます</a:t>
            </a:r>
            <a:endParaRPr lang="en-US" altLang="ja-JP" sz="1400" dirty="0" smtClean="0"/>
          </a:p>
        </p:txBody>
      </p:sp>
      <p:sp>
        <p:nvSpPr>
          <p:cNvPr id="13" name="下矢印 12"/>
          <p:cNvSpPr/>
          <p:nvPr/>
        </p:nvSpPr>
        <p:spPr bwMode="auto">
          <a:xfrm rot="16200000">
            <a:off x="4111979" y="2834316"/>
            <a:ext cx="785566" cy="664708"/>
          </a:xfrm>
          <a:prstGeom prst="down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endParaRPr lang="ja-JP" altLang="en-US" sz="2585" b="1">
              <a:solidFill>
                <a:schemeClr val="tx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196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54" y="1501348"/>
            <a:ext cx="5591908" cy="3332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④</a:t>
            </a:r>
            <a:r>
              <a:rPr lang="en-US" altLang="ja-JP" dirty="0"/>
              <a:t>mobile backend</a:t>
            </a:r>
            <a:r>
              <a:rPr lang="ja-JP" altLang="en-US" dirty="0"/>
              <a:t>のアプリを作る　</a:t>
            </a:r>
            <a:r>
              <a:rPr lang="en-US" altLang="ja-JP" dirty="0" smtClean="0"/>
              <a:t>2/4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73764" y="5556065"/>
            <a:ext cx="2743059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62" dirty="0"/>
              <a:t>アプリ</a:t>
            </a:r>
            <a:r>
              <a:rPr lang="ja-JP" altLang="en-US" sz="1662" dirty="0"/>
              <a:t>が</a:t>
            </a:r>
            <a:r>
              <a:rPr lang="ja-JP" altLang="en-US" sz="1662" dirty="0"/>
              <a:t>作成</a:t>
            </a:r>
            <a:r>
              <a:rPr lang="ja-JP" altLang="en-US" sz="1662" dirty="0"/>
              <a:t>されました。</a:t>
            </a:r>
            <a:endParaRPr lang="en-US" altLang="ja-JP" sz="1662" dirty="0"/>
          </a:p>
        </p:txBody>
      </p:sp>
      <p:sp>
        <p:nvSpPr>
          <p:cNvPr id="6" name="円形吹き出し 5"/>
          <p:cNvSpPr/>
          <p:nvPr/>
        </p:nvSpPr>
        <p:spPr bwMode="auto">
          <a:xfrm>
            <a:off x="5834945" y="2431938"/>
            <a:ext cx="3205080" cy="1196474"/>
          </a:xfrm>
          <a:prstGeom prst="wedgeEllipseCallout">
            <a:avLst>
              <a:gd name="adj1" fmla="val -61187"/>
              <a:gd name="adj2" fmla="val 58978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585" b="1" dirty="0">
                <a:solidFill>
                  <a:schemeClr val="tx1"/>
                </a:solidFill>
                <a:latin typeface="+mn-ea"/>
              </a:rPr>
              <a:t>２つのキーは</a:t>
            </a:r>
            <a:endParaRPr lang="en-US" altLang="ja-JP" sz="2585" b="1" dirty="0">
              <a:solidFill>
                <a:schemeClr val="tx1"/>
              </a:solidFill>
              <a:latin typeface="+mn-ea"/>
            </a:endParaRPr>
          </a:p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1662" dirty="0">
                <a:solidFill>
                  <a:schemeClr val="tx1"/>
                </a:solidFill>
                <a:latin typeface="+mn-ea"/>
              </a:rPr>
              <a:t>後</a:t>
            </a:r>
            <a:r>
              <a:rPr lang="ja-JP" altLang="en-US" sz="1662" dirty="0">
                <a:solidFill>
                  <a:schemeClr val="tx1"/>
                </a:solidFill>
                <a:latin typeface="+mn-ea"/>
              </a:rPr>
              <a:t>で使います</a:t>
            </a:r>
            <a:endParaRPr lang="en-US" altLang="ja-JP" sz="2585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円形吹き出し 6"/>
          <p:cNvSpPr/>
          <p:nvPr/>
        </p:nvSpPr>
        <p:spPr bwMode="auto">
          <a:xfrm>
            <a:off x="251400" y="5024299"/>
            <a:ext cx="3205080" cy="797649"/>
          </a:xfrm>
          <a:prstGeom prst="wedgeEllipseCallout">
            <a:avLst>
              <a:gd name="adj1" fmla="val 47079"/>
              <a:gd name="adj2" fmla="val -108568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662" dirty="0">
                <a:solidFill>
                  <a:schemeClr val="tx1"/>
                </a:solidFill>
                <a:latin typeface="+mn-ea"/>
              </a:rPr>
              <a:t>OK</a:t>
            </a:r>
            <a:r>
              <a:rPr lang="ja-JP" altLang="en-US" sz="1662" dirty="0">
                <a:solidFill>
                  <a:schemeClr val="tx1"/>
                </a:solidFill>
                <a:latin typeface="+mn-ea"/>
              </a:rPr>
              <a:t>をクリックすると</a:t>
            </a:r>
            <a:endParaRPr lang="en-US" altLang="ja-JP" sz="1662" dirty="0">
              <a:solidFill>
                <a:schemeClr val="tx1"/>
              </a:solidFill>
              <a:latin typeface="+mn-ea"/>
            </a:endParaRPr>
          </a:p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1662" dirty="0">
                <a:solidFill>
                  <a:schemeClr val="tx1"/>
                </a:solidFill>
                <a:latin typeface="+mn-ea"/>
              </a:rPr>
              <a:t>管理画面が表示されます</a:t>
            </a:r>
            <a:endParaRPr lang="en-US" altLang="ja-JP" sz="1662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566123" y="3694883"/>
            <a:ext cx="2661306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92" dirty="0"/>
              <a:t>※</a:t>
            </a:r>
            <a:r>
              <a:rPr lang="ja-JP" altLang="en-US" sz="1292" dirty="0"/>
              <a:t>後でキーを確認する方法は</a:t>
            </a:r>
            <a:endParaRPr lang="en-US" altLang="ja-JP" sz="1292" dirty="0"/>
          </a:p>
          <a:p>
            <a:r>
              <a:rPr lang="ja-JP" altLang="en-US" sz="1292" dirty="0"/>
              <a:t>　次のページに掲載しています。</a:t>
            </a:r>
            <a:endParaRPr lang="en-US" altLang="ja-JP" sz="1292" dirty="0"/>
          </a:p>
        </p:txBody>
      </p:sp>
    </p:spTree>
    <p:extLst>
      <p:ext uri="{BB962C8B-B14F-4D97-AF65-F5344CB8AC3E}">
        <p14:creationId xmlns:p14="http://schemas.microsoft.com/office/powerpoint/2010/main" val="208135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体験会の流れ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 bwMode="auto">
          <a:xfrm>
            <a:off x="539552" y="1556792"/>
            <a:ext cx="3600000" cy="450000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事前準備</a:t>
            </a:r>
            <a:endParaRPr lang="en-US" altLang="ja-JP" sz="28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角丸四角形 4"/>
          <p:cNvSpPr/>
          <p:nvPr/>
        </p:nvSpPr>
        <p:spPr bwMode="auto">
          <a:xfrm>
            <a:off x="539552" y="2643423"/>
            <a:ext cx="3600000" cy="450000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800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mBaaS</a:t>
            </a:r>
            <a:r>
              <a:rPr lang="ja-JP" altLang="en-US" sz="2800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への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認証の準備</a:t>
            </a:r>
            <a:endParaRPr lang="ja-JP" altLang="en-US" sz="28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" name="角丸四角形 5"/>
          <p:cNvSpPr/>
          <p:nvPr/>
        </p:nvSpPr>
        <p:spPr bwMode="auto">
          <a:xfrm>
            <a:off x="539552" y="3730054"/>
            <a:ext cx="3600000" cy="450000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データ更新実装</a:t>
            </a:r>
            <a:endParaRPr lang="ja-JP" altLang="en-US" sz="28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" name="角丸四角形 6"/>
          <p:cNvSpPr/>
          <p:nvPr/>
        </p:nvSpPr>
        <p:spPr bwMode="auto">
          <a:xfrm>
            <a:off x="539552" y="4816684"/>
            <a:ext cx="3600000" cy="450000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ランキング実装</a:t>
            </a:r>
            <a:endParaRPr lang="ja-JP" altLang="en-US" sz="28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8" name="直線矢印コネクタ 7"/>
          <p:cNvCxnSpPr>
            <a:stCxn id="4" idx="2"/>
            <a:endCxn id="5" idx="0"/>
          </p:cNvCxnSpPr>
          <p:nvPr/>
        </p:nvCxnSpPr>
        <p:spPr bwMode="auto">
          <a:xfrm>
            <a:off x="2339552" y="2006792"/>
            <a:ext cx="0" cy="636631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矢印コネクタ 8"/>
          <p:cNvCxnSpPr>
            <a:stCxn id="5" idx="2"/>
            <a:endCxn id="6" idx="0"/>
          </p:cNvCxnSpPr>
          <p:nvPr/>
        </p:nvCxnSpPr>
        <p:spPr bwMode="auto">
          <a:xfrm>
            <a:off x="2339552" y="3093423"/>
            <a:ext cx="0" cy="636631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線矢印コネクタ 9"/>
          <p:cNvCxnSpPr>
            <a:stCxn id="6" idx="2"/>
            <a:endCxn id="7" idx="0"/>
          </p:cNvCxnSpPr>
          <p:nvPr/>
        </p:nvCxnSpPr>
        <p:spPr bwMode="auto">
          <a:xfrm>
            <a:off x="2339552" y="4180054"/>
            <a:ext cx="0" cy="63663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テキスト ボックス 11"/>
          <p:cNvSpPr txBox="1"/>
          <p:nvPr/>
        </p:nvSpPr>
        <p:spPr>
          <a:xfrm>
            <a:off x="4572000" y="856451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/>
              <a:t>事前準備が終わりましたので次は自分の</a:t>
            </a:r>
            <a:r>
              <a:rPr lang="en-US" altLang="ja-JP" sz="1400" dirty="0" err="1" smtClean="0"/>
              <a:t>mBaaS</a:t>
            </a:r>
            <a:r>
              <a:rPr lang="ja-JP" altLang="en-US" sz="1400" dirty="0" smtClean="0"/>
              <a:t>環境と</a:t>
            </a:r>
            <a:r>
              <a:rPr lang="en-US" altLang="ja-JP" sz="1400" dirty="0" smtClean="0"/>
              <a:t>Unity</a:t>
            </a:r>
            <a:r>
              <a:rPr lang="ja-JP" altLang="en-US" sz="1400" dirty="0" smtClean="0"/>
              <a:t>プロジェクトが通信できるようにします</a:t>
            </a:r>
            <a:endParaRPr kumimoji="1" lang="ja-JP" altLang="en-US" sz="1400" dirty="0"/>
          </a:p>
        </p:txBody>
      </p:sp>
      <p:sp>
        <p:nvSpPr>
          <p:cNvPr id="13" name="角丸四角形吹き出し 12"/>
          <p:cNvSpPr/>
          <p:nvPr/>
        </p:nvSpPr>
        <p:spPr bwMode="auto">
          <a:xfrm>
            <a:off x="4572000" y="1556792"/>
            <a:ext cx="4464496" cy="3600400"/>
          </a:xfrm>
          <a:prstGeom prst="wedgeRoundRectCallout">
            <a:avLst>
              <a:gd name="adj1" fmla="val -58072"/>
              <a:gd name="adj2" fmla="val -15095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5148064" y="1781092"/>
            <a:ext cx="2592288" cy="188031"/>
          </a:xfrm>
          <a:prstGeom prst="round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｢</a:t>
            </a:r>
            <a:r>
              <a:rPr lang="en-US" altLang="ja-JP" sz="1400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mBaaS</a:t>
            </a:r>
            <a:r>
              <a:rPr lang="ja-JP" altLang="en-US" sz="1400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への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認証を</a:t>
            </a:r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とおす</a:t>
            </a:r>
            <a:r>
              <a:rPr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｣</a:t>
            </a:r>
            <a:r>
              <a:rPr lang="ja-JP" altLang="en-US" sz="1400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にて</a:t>
            </a:r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おこなうこと</a:t>
            </a:r>
            <a:endParaRPr lang="en-US" altLang="ja-JP" sz="1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角丸四角形 14"/>
          <p:cNvSpPr/>
          <p:nvPr/>
        </p:nvSpPr>
        <p:spPr bwMode="auto">
          <a:xfrm>
            <a:off x="4932040" y="2193423"/>
            <a:ext cx="3600000" cy="450000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SDK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</a:t>
            </a:r>
            <a:r>
              <a:rPr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DL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・インポート</a:t>
            </a:r>
            <a:endParaRPr lang="en-US" altLang="ja-JP" sz="28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6" name="角丸四角形 15"/>
          <p:cNvSpPr/>
          <p:nvPr/>
        </p:nvSpPr>
        <p:spPr bwMode="auto">
          <a:xfrm>
            <a:off x="4932040" y="3055938"/>
            <a:ext cx="3600000" cy="805110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800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NCMBSetings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の設定</a:t>
            </a:r>
            <a:endParaRPr lang="ja-JP" altLang="en-US" sz="28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7" name="角丸四角形 16"/>
          <p:cNvSpPr/>
          <p:nvPr/>
        </p:nvSpPr>
        <p:spPr bwMode="auto">
          <a:xfrm>
            <a:off x="4932040" y="4366685"/>
            <a:ext cx="3600000" cy="450000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キーの設定</a:t>
            </a:r>
            <a:endParaRPr lang="ja-JP" altLang="en-US" sz="28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9" name="直線矢印コネクタ 18"/>
          <p:cNvCxnSpPr>
            <a:stCxn id="15" idx="2"/>
            <a:endCxn id="16" idx="0"/>
          </p:cNvCxnSpPr>
          <p:nvPr/>
        </p:nvCxnSpPr>
        <p:spPr bwMode="auto">
          <a:xfrm>
            <a:off x="6732040" y="2643423"/>
            <a:ext cx="0" cy="41251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線矢印コネクタ 19"/>
          <p:cNvCxnSpPr>
            <a:stCxn id="16" idx="2"/>
            <a:endCxn id="17" idx="0"/>
          </p:cNvCxnSpPr>
          <p:nvPr/>
        </p:nvCxnSpPr>
        <p:spPr bwMode="auto">
          <a:xfrm>
            <a:off x="6732040" y="3861048"/>
            <a:ext cx="0" cy="505637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テキスト ボックス 20"/>
          <p:cNvSpPr txBox="1"/>
          <p:nvPr/>
        </p:nvSpPr>
        <p:spPr>
          <a:xfrm>
            <a:off x="4572000" y="5322322"/>
            <a:ext cx="43924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赤枠で囲んでいるところに関しては、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もう作業を済ませていますので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最後のキーの設定のみを行ってください</a:t>
            </a:r>
            <a:endParaRPr kumimoji="1" lang="en-US" altLang="ja-JP" sz="1400" dirty="0" smtClean="0"/>
          </a:p>
          <a:p>
            <a:r>
              <a:rPr lang="ja-JP" altLang="en-US" sz="1400" dirty="0" smtClean="0"/>
              <a:t>ま</a:t>
            </a:r>
            <a:r>
              <a:rPr lang="ja-JP" altLang="en-US" sz="1400" dirty="0"/>
              <a:t>た</a:t>
            </a:r>
            <a:r>
              <a:rPr lang="ja-JP" altLang="en-US" sz="1400" dirty="0" smtClean="0"/>
              <a:t>資料には赤枠部分の説明もございます</a:t>
            </a:r>
            <a:endParaRPr lang="en-US" altLang="ja-JP" sz="1400" dirty="0" smtClean="0"/>
          </a:p>
          <a:p>
            <a:r>
              <a:rPr kumimoji="1" lang="en-US" altLang="ja-JP" sz="1400" dirty="0" smtClean="0">
                <a:solidFill>
                  <a:srgbClr val="FF0000"/>
                </a:solidFill>
              </a:rPr>
              <a:t>※NCMB</a:t>
            </a:r>
            <a:r>
              <a:rPr kumimoji="1" lang="ja-JP" altLang="en-US" sz="1400" dirty="0" smtClean="0">
                <a:solidFill>
                  <a:srgbClr val="FF0000"/>
                </a:solidFill>
              </a:rPr>
              <a:t>とは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Nifty Cloud Mobile Backend</a:t>
            </a:r>
            <a:r>
              <a:rPr kumimoji="1" lang="ja-JP" altLang="en-US" sz="1400" dirty="0" smtClean="0">
                <a:solidFill>
                  <a:srgbClr val="FF0000"/>
                </a:solidFill>
              </a:rPr>
              <a:t>の略称です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691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DL</a:t>
            </a:r>
            <a:r>
              <a:rPr kumimoji="1" lang="ja-JP" altLang="en-US" dirty="0" smtClean="0"/>
              <a:t>・インポート　</a:t>
            </a:r>
            <a:r>
              <a:rPr kumimoji="1" lang="en-US" altLang="ja-JP" dirty="0" smtClean="0">
                <a:solidFill>
                  <a:srgbClr val="FF0000"/>
                </a:solidFill>
              </a:rPr>
              <a:t>※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すでに作業済み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5016" y="1408987"/>
            <a:ext cx="4218952" cy="11879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ja-JP" sz="2800" dirty="0" smtClean="0"/>
              <a:t>SDK</a:t>
            </a:r>
            <a:r>
              <a:rPr lang="ja-JP" altLang="en-US" sz="2800" dirty="0" smtClean="0"/>
              <a:t>の</a:t>
            </a:r>
            <a:r>
              <a:rPr lang="en-US" altLang="ja-JP" sz="2800" dirty="0" smtClean="0"/>
              <a:t>DL</a:t>
            </a:r>
            <a:endParaRPr lang="en-US" altLang="ja-JP" sz="2800" dirty="0" smtClean="0">
              <a:hlinkClick r:id="rId2"/>
            </a:endParaRPr>
          </a:p>
          <a:p>
            <a:pPr marL="0" indent="0">
              <a:buNone/>
            </a:pPr>
            <a:r>
              <a:rPr lang="en-US" altLang="ja-JP" sz="1400" dirty="0" smtClean="0">
                <a:hlinkClick r:id="rId2"/>
              </a:rPr>
              <a:t>https</a:t>
            </a:r>
            <a:r>
              <a:rPr lang="en-US" altLang="ja-JP" sz="1400" dirty="0">
                <a:hlinkClick r:id="rId2"/>
              </a:rPr>
              <a:t>://</a:t>
            </a:r>
            <a:r>
              <a:rPr lang="en-US" altLang="ja-JP" sz="1400" dirty="0" smtClean="0">
                <a:hlinkClick r:id="rId2"/>
              </a:rPr>
              <a:t>github.com/NIFTYCloud-mbaas/ncmb_unity/releases</a:t>
            </a:r>
            <a:endParaRPr lang="en-US" altLang="ja-JP" sz="1400" dirty="0" smtClean="0"/>
          </a:p>
          <a:p>
            <a:pPr marL="0" indent="0">
              <a:buNone/>
            </a:pPr>
            <a:r>
              <a:rPr lang="ja-JP" altLang="en-US" sz="1400" dirty="0" smtClean="0"/>
              <a:t>のページを開くと下記のページ</a:t>
            </a:r>
            <a:r>
              <a:rPr lang="ja-JP" altLang="en-US" sz="1400" dirty="0" smtClean="0"/>
              <a:t>が開かれます</a:t>
            </a:r>
            <a:endParaRPr lang="en-US" altLang="ja-JP" sz="1400" dirty="0" smtClean="0"/>
          </a:p>
          <a:p>
            <a:pPr marL="0" indent="0">
              <a:buNone/>
            </a:pPr>
            <a:r>
              <a:rPr lang="ja-JP" altLang="en-US" sz="1400" dirty="0" smtClean="0"/>
              <a:t>赤</a:t>
            </a:r>
            <a:r>
              <a:rPr lang="ja-JP" altLang="en-US" sz="1400" dirty="0" smtClean="0"/>
              <a:t>丸の部分をクリック</a:t>
            </a:r>
            <a:r>
              <a:rPr lang="ja-JP" altLang="en-US" sz="1400" dirty="0" smtClean="0"/>
              <a:t>して</a:t>
            </a:r>
            <a:r>
              <a:rPr lang="en-US" altLang="ja-JP" sz="1400" dirty="0" smtClean="0"/>
              <a:t>SDK</a:t>
            </a:r>
            <a:r>
              <a:rPr lang="ja-JP" altLang="en-US" sz="1400" dirty="0" smtClean="0"/>
              <a:t>を</a:t>
            </a:r>
            <a:r>
              <a:rPr lang="en-US" altLang="ja-JP" sz="1400" dirty="0" smtClean="0"/>
              <a:t>DL</a:t>
            </a:r>
            <a:r>
              <a:rPr lang="ja-JP" altLang="en-US" sz="1400" dirty="0" smtClean="0"/>
              <a:t>します</a:t>
            </a:r>
            <a:endParaRPr lang="en-US" altLang="ja-JP" sz="1400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4" r="29013"/>
          <a:stretch/>
        </p:blipFill>
        <p:spPr>
          <a:xfrm>
            <a:off x="65016" y="2637456"/>
            <a:ext cx="3858912" cy="3239816"/>
          </a:xfrm>
          <a:prstGeom prst="rect">
            <a:avLst/>
          </a:prstGeom>
        </p:spPr>
      </p:pic>
      <p:sp>
        <p:nvSpPr>
          <p:cNvPr id="9" name="円/楕円 8"/>
          <p:cNvSpPr/>
          <p:nvPr/>
        </p:nvSpPr>
        <p:spPr>
          <a:xfrm>
            <a:off x="1259632" y="5013176"/>
            <a:ext cx="1080120" cy="2295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Picture 2" descr="SDKを配置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371640"/>
            <a:ext cx="2876918" cy="328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円/楕円 10"/>
          <p:cNvSpPr/>
          <p:nvPr/>
        </p:nvSpPr>
        <p:spPr>
          <a:xfrm>
            <a:off x="7164289" y="6453336"/>
            <a:ext cx="216024" cy="2013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吹き出し 12"/>
          <p:cNvSpPr/>
          <p:nvPr/>
        </p:nvSpPr>
        <p:spPr bwMode="auto">
          <a:xfrm>
            <a:off x="7538280" y="5517232"/>
            <a:ext cx="1512168" cy="1045920"/>
          </a:xfrm>
          <a:prstGeom prst="wedgeRoundRectCallout">
            <a:avLst>
              <a:gd name="adj1" fmla="val -55547"/>
              <a:gd name="adj2" fmla="val 46426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ja-JP" altLang="en-US" sz="1400" dirty="0"/>
              <a:t>表示</a:t>
            </a:r>
            <a:r>
              <a:rPr lang="ja-JP" altLang="en-US" sz="1400" dirty="0" smtClean="0"/>
              <a:t>された</a:t>
            </a:r>
            <a:endParaRPr lang="en-US" altLang="ja-JP" sz="1400" dirty="0"/>
          </a:p>
          <a:p>
            <a:r>
              <a:rPr lang="ja-JP" altLang="en-US" sz="1400" dirty="0" smtClean="0"/>
              <a:t>画面</a:t>
            </a:r>
            <a:r>
              <a:rPr lang="ja-JP" altLang="en-US" sz="1400" dirty="0"/>
              <a:t>の「</a:t>
            </a:r>
            <a:r>
              <a:rPr lang="en-US" altLang="ja-JP" sz="1400" dirty="0"/>
              <a:t>Import</a:t>
            </a:r>
            <a:r>
              <a:rPr lang="ja-JP" altLang="en-US" sz="1400" dirty="0" smtClean="0"/>
              <a:t>」</a:t>
            </a:r>
            <a:endParaRPr lang="en-US" altLang="ja-JP" sz="1400" dirty="0" smtClean="0"/>
          </a:p>
          <a:p>
            <a:r>
              <a:rPr lang="ja-JP" altLang="en-US" sz="1400" dirty="0" smtClean="0"/>
              <a:t>をクリックすると</a:t>
            </a:r>
            <a:endParaRPr lang="en-US" altLang="ja-JP" sz="1400" dirty="0" smtClean="0"/>
          </a:p>
          <a:p>
            <a:r>
              <a:rPr lang="en-US" altLang="ja-JP" sz="1400" dirty="0" smtClean="0"/>
              <a:t>Import</a:t>
            </a:r>
            <a:r>
              <a:rPr lang="ja-JP" altLang="en-US" sz="1400" dirty="0" smtClean="0"/>
              <a:t>可能</a:t>
            </a:r>
            <a:endParaRPr lang="en-US" altLang="ja-JP" sz="1400" dirty="0"/>
          </a:p>
        </p:txBody>
      </p:sp>
      <p:sp>
        <p:nvSpPr>
          <p:cNvPr id="14" name="正方形/長方形 13"/>
          <p:cNvSpPr/>
          <p:nvPr/>
        </p:nvSpPr>
        <p:spPr>
          <a:xfrm>
            <a:off x="4563947" y="2632976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400" dirty="0"/>
              <a:t>先ほど</a:t>
            </a:r>
            <a:r>
              <a:rPr lang="en-US" altLang="ja-JP" sz="1400" dirty="0"/>
              <a:t>DL</a:t>
            </a:r>
            <a:r>
              <a:rPr lang="ja-JP" altLang="en-US" sz="1400" dirty="0"/>
              <a:t>したサンプルゲームを開いた状態</a:t>
            </a:r>
            <a:r>
              <a:rPr lang="ja-JP" altLang="en-US" sz="1400" dirty="0" smtClean="0"/>
              <a:t>で</a:t>
            </a:r>
            <a:endParaRPr lang="en-US" altLang="ja-JP" sz="1400" dirty="0"/>
          </a:p>
          <a:p>
            <a:r>
              <a:rPr lang="en-US" altLang="ja-JP" sz="1400" dirty="0" err="1"/>
              <a:t>NCMB_latest</a:t>
            </a:r>
            <a:r>
              <a:rPr lang="ja-JP" altLang="en-US" sz="1400" dirty="0"/>
              <a:t>の</a:t>
            </a:r>
            <a:r>
              <a:rPr lang="en-US" altLang="ja-JP" sz="1400" dirty="0"/>
              <a:t>Unity package file</a:t>
            </a:r>
            <a:r>
              <a:rPr lang="ja-JP" altLang="en-US" sz="1400" dirty="0"/>
              <a:t>「</a:t>
            </a:r>
            <a:r>
              <a:rPr lang="en-US" altLang="ja-JP" sz="1400" dirty="0"/>
              <a:t>NCMB</a:t>
            </a:r>
            <a:r>
              <a:rPr lang="ja-JP" altLang="en-US" sz="1400" dirty="0"/>
              <a:t>」</a:t>
            </a:r>
            <a:r>
              <a:rPr lang="ja-JP" altLang="en-US" sz="1400" dirty="0" smtClean="0"/>
              <a:t>を</a:t>
            </a:r>
            <a:endParaRPr lang="en-US" altLang="ja-JP" sz="1400" dirty="0" smtClean="0"/>
          </a:p>
          <a:p>
            <a:r>
              <a:rPr lang="ja-JP" altLang="en-US" sz="1400" dirty="0" smtClean="0"/>
              <a:t>ダブルクリックすると下記↓の画面が表示されます</a:t>
            </a:r>
            <a:endParaRPr lang="en-US" altLang="ja-JP" sz="1400" dirty="0"/>
          </a:p>
        </p:txBody>
      </p:sp>
      <p:sp>
        <p:nvSpPr>
          <p:cNvPr id="15" name="正方形/長方形 14"/>
          <p:cNvSpPr/>
          <p:nvPr/>
        </p:nvSpPr>
        <p:spPr>
          <a:xfrm>
            <a:off x="4563947" y="794771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400" dirty="0" smtClean="0"/>
              <a:t>SDK</a:t>
            </a:r>
            <a:r>
              <a:rPr lang="ja-JP" altLang="en-US" sz="1400" dirty="0" smtClean="0"/>
              <a:t>のファイルを展開すると</a:t>
            </a:r>
            <a:endParaRPr lang="en-US" altLang="ja-JP" sz="1400" dirty="0" smtClean="0"/>
          </a:p>
          <a:p>
            <a:r>
              <a:rPr lang="ja-JP" altLang="en-US" sz="1400" dirty="0" smtClean="0"/>
              <a:t>下記のような</a:t>
            </a:r>
            <a:r>
              <a:rPr lang="ja-JP" altLang="en-US" sz="1400" dirty="0"/>
              <a:t>構成</a:t>
            </a:r>
            <a:r>
              <a:rPr lang="ja-JP" altLang="en-US" sz="1400" dirty="0" smtClean="0"/>
              <a:t>になっております</a:t>
            </a:r>
            <a:endParaRPr lang="en-US" altLang="ja-JP" sz="1400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4"/>
          <a:stretch/>
        </p:blipFill>
        <p:spPr>
          <a:xfrm>
            <a:off x="4614995" y="1355406"/>
            <a:ext cx="3506515" cy="1137490"/>
          </a:xfrm>
          <a:prstGeom prst="rect">
            <a:avLst/>
          </a:prstGeom>
        </p:spPr>
      </p:pic>
      <p:sp>
        <p:nvSpPr>
          <p:cNvPr id="17" name="円/楕円 16"/>
          <p:cNvSpPr/>
          <p:nvPr/>
        </p:nvSpPr>
        <p:spPr>
          <a:xfrm>
            <a:off x="5796136" y="1196752"/>
            <a:ext cx="1152128" cy="1436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下矢印 17"/>
          <p:cNvSpPr/>
          <p:nvPr/>
        </p:nvSpPr>
        <p:spPr bwMode="auto">
          <a:xfrm rot="13617047">
            <a:off x="3139140" y="668287"/>
            <a:ext cx="1549396" cy="1450347"/>
          </a:xfrm>
          <a:prstGeom prst="down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endParaRPr lang="ja-JP" altLang="en-US" sz="2585" b="1" dirty="0">
              <a:solidFill>
                <a:schemeClr val="tx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406681" y="1171047"/>
            <a:ext cx="21094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 smtClean="0">
                <a:solidFill>
                  <a:schemeClr val="bg1"/>
                </a:solidFill>
              </a:rPr>
              <a:t>DL</a:t>
            </a:r>
            <a:r>
              <a:rPr lang="ja-JP" altLang="en-US" sz="1400" dirty="0" smtClean="0">
                <a:solidFill>
                  <a:schemeClr val="bg1"/>
                </a:solidFill>
              </a:rPr>
              <a:t>終了後</a:t>
            </a:r>
            <a:endParaRPr kumimoji="1" lang="en-US" altLang="ja-JP" sz="1400" dirty="0" smtClean="0">
              <a:solidFill>
                <a:schemeClr val="bg1"/>
              </a:solidFill>
            </a:endParaRPr>
          </a:p>
          <a:p>
            <a:r>
              <a:rPr kumimoji="1" lang="ja-JP" altLang="en-US" sz="1400" dirty="0" smtClean="0">
                <a:solidFill>
                  <a:schemeClr val="bg1"/>
                </a:solidFill>
              </a:rPr>
              <a:t>インポート</a:t>
            </a:r>
            <a:endParaRPr kumimoji="1" lang="en-US" altLang="ja-JP" sz="1400" dirty="0" smtClean="0">
              <a:solidFill>
                <a:schemeClr val="bg1"/>
              </a:solidFill>
            </a:endParaRPr>
          </a:p>
          <a:p>
            <a:r>
              <a:rPr lang="ja-JP" altLang="en-US" sz="1400" dirty="0">
                <a:solidFill>
                  <a:schemeClr val="bg1"/>
                </a:solidFill>
              </a:rPr>
              <a:t>へ</a:t>
            </a:r>
            <a:endParaRPr kumimoji="1" lang="ja-JP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165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950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NCMBSetings</a:t>
            </a:r>
            <a:r>
              <a:rPr lang="ja-JP" altLang="en-US" sz="295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</a:t>
            </a:r>
            <a:r>
              <a:rPr lang="ja-JP" altLang="en-US" sz="29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設定　</a:t>
            </a:r>
            <a:r>
              <a:rPr lang="en-US" altLang="ja-JP" sz="2800" dirty="0">
                <a:solidFill>
                  <a:srgbClr val="FF0000"/>
                </a:solidFill>
              </a:rPr>
              <a:t> ※</a:t>
            </a:r>
            <a:r>
              <a:rPr lang="ja-JP" altLang="en-US" sz="2800" dirty="0">
                <a:solidFill>
                  <a:srgbClr val="FF0000"/>
                </a:solidFill>
              </a:rPr>
              <a:t>すでに作業済み</a:t>
            </a:r>
            <a:endParaRPr kumimoji="1" lang="en-US" altLang="ja-JP" sz="2950" dirty="0" smtClean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7608" y="980729"/>
            <a:ext cx="5336480" cy="12961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ja-JP" sz="1400" dirty="0" err="1" smtClean="0"/>
              <a:t>mBaaS</a:t>
            </a:r>
            <a:r>
              <a:rPr lang="ja-JP" altLang="en-US" sz="1400" dirty="0" err="1" smtClean="0"/>
              <a:t>への</a:t>
            </a:r>
            <a:r>
              <a:rPr lang="ja-JP" altLang="en-US" sz="1400" dirty="0" smtClean="0"/>
              <a:t>認証のための設定を行う</a:t>
            </a:r>
            <a:endParaRPr lang="en-US" altLang="ja-JP" sz="1400" dirty="0" smtClean="0"/>
          </a:p>
          <a:p>
            <a:pPr marL="0" indent="0">
              <a:buNone/>
            </a:pPr>
            <a:r>
              <a:rPr lang="en-US" altLang="ja-JP" sz="1400" dirty="0" err="1" smtClean="0"/>
              <a:t>NCMBSettings</a:t>
            </a:r>
            <a:r>
              <a:rPr lang="ja-JP" altLang="en-US" sz="1400" dirty="0" smtClean="0"/>
              <a:t>スクリプトを利用するための作業を行います</a:t>
            </a:r>
            <a:endParaRPr lang="en-US" altLang="ja-JP" sz="1400" dirty="0" smtClean="0"/>
          </a:p>
          <a:p>
            <a:pPr marL="0" indent="0">
              <a:buNone/>
            </a:pPr>
            <a:endParaRPr kumimoji="1" lang="en-US" altLang="ja-JP" sz="1400" dirty="0" smtClean="0"/>
          </a:p>
          <a:p>
            <a:pPr marL="0" indent="0">
              <a:buNone/>
            </a:pPr>
            <a:r>
              <a:rPr lang="en-US" altLang="ja-JP" sz="1400" dirty="0" smtClean="0"/>
              <a:t>Asset&gt;Scenes</a:t>
            </a:r>
            <a:r>
              <a:rPr lang="ja-JP" altLang="en-US" sz="1400" dirty="0" smtClean="0"/>
              <a:t>の「</a:t>
            </a:r>
            <a:r>
              <a:rPr kumimoji="1" lang="en-US" altLang="ja-JP" sz="1400" dirty="0" smtClean="0"/>
              <a:t>Stage</a:t>
            </a:r>
            <a:r>
              <a:rPr kumimoji="1" lang="ja-JP" altLang="en-US" sz="1400" dirty="0" smtClean="0"/>
              <a:t>」</a:t>
            </a:r>
            <a:r>
              <a:rPr lang="ja-JP" altLang="en-US" sz="1400" dirty="0" smtClean="0"/>
              <a:t>シ</a:t>
            </a:r>
            <a:r>
              <a:rPr kumimoji="1" lang="ja-JP" altLang="en-US" sz="1400" dirty="0" smtClean="0"/>
              <a:t>ーン</a:t>
            </a:r>
            <a:r>
              <a:rPr kumimoji="1" lang="ja-JP" altLang="en-US" sz="1400" dirty="0" smtClean="0"/>
              <a:t>を</a:t>
            </a:r>
            <a:r>
              <a:rPr kumimoji="1" lang="ja-JP" altLang="en-US" sz="1400" dirty="0" smtClean="0"/>
              <a:t>開いて</a:t>
            </a:r>
            <a:endParaRPr kumimoji="1" lang="en-US" altLang="ja-JP" sz="1400" dirty="0" smtClean="0"/>
          </a:p>
          <a:p>
            <a:pPr marL="0" indent="0">
              <a:buNone/>
            </a:pPr>
            <a:r>
              <a:rPr kumimoji="1" lang="ja-JP" altLang="en-US" sz="1400" dirty="0" smtClean="0"/>
              <a:t>空</a:t>
            </a:r>
            <a:r>
              <a:rPr kumimoji="1" lang="ja-JP" altLang="en-US" sz="1400" dirty="0" smtClean="0"/>
              <a:t>の</a:t>
            </a:r>
            <a:r>
              <a:rPr kumimoji="1" lang="en-US" altLang="ja-JP" sz="1400" dirty="0" smtClean="0"/>
              <a:t>Game Object</a:t>
            </a:r>
            <a:r>
              <a:rPr kumimoji="1" lang="ja-JP" altLang="en-US" sz="1400" dirty="0" smtClean="0"/>
              <a:t>を作成し</a:t>
            </a:r>
            <a:endParaRPr kumimoji="1" lang="en-US" altLang="ja-JP" sz="1400" dirty="0" smtClean="0"/>
          </a:p>
          <a:p>
            <a:pPr marL="0" indent="0">
              <a:buNone/>
            </a:pPr>
            <a:r>
              <a:rPr lang="ja-JP" altLang="en-US" sz="1400" dirty="0" smtClean="0"/>
              <a:t>「</a:t>
            </a:r>
            <a:r>
              <a:rPr lang="en-US" altLang="ja-JP" sz="1400" dirty="0" err="1" smtClean="0"/>
              <a:t>NCMBSettings</a:t>
            </a:r>
            <a:r>
              <a:rPr lang="ja-JP" altLang="en-US" sz="1400" dirty="0" smtClean="0"/>
              <a:t>」にリネームします</a:t>
            </a:r>
            <a:endParaRPr kumimoji="1" lang="en-US" altLang="ja-JP" sz="1400" dirty="0" smtClean="0"/>
          </a:p>
        </p:txBody>
      </p:sp>
      <p:pic>
        <p:nvPicPr>
          <p:cNvPr id="1026" name="Picture 2" descr="空のGame Objectを生成す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0336"/>
            <a:ext cx="4443566" cy="299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2"/>
          <p:cNvSpPr txBox="1">
            <a:spLocks/>
          </p:cNvSpPr>
          <p:nvPr/>
        </p:nvSpPr>
        <p:spPr bwMode="auto">
          <a:xfrm>
            <a:off x="4742483" y="2060849"/>
            <a:ext cx="3682752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46191" indent="-24619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l"/>
              <a:defRPr kumimoji="1" sz="2954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685817" indent="-263776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 typeface="Wingdings" pitchFamily="2" charset="2"/>
              <a:buChar char="Ø"/>
              <a:defRPr kumimoji="1" sz="2585">
                <a:solidFill>
                  <a:srgbClr val="333333"/>
                </a:solidFill>
                <a:latin typeface="+mn-lt"/>
                <a:ea typeface="+mn-ea"/>
              </a:defRPr>
            </a:lvl2pPr>
            <a:lvl3pPr marL="1055103" indent="-211021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Char char="–"/>
              <a:defRPr kumimoji="1" sz="2215">
                <a:solidFill>
                  <a:srgbClr val="333333"/>
                </a:solidFill>
                <a:latin typeface="+mn-lt"/>
                <a:ea typeface="+mn-ea"/>
              </a:defRPr>
            </a:lvl3pPr>
            <a:lvl4pPr marL="1477145" indent="-211021" algn="l" rtl="0" eaLnBrk="1" fontAlgn="base" hangingPunct="1">
              <a:spcBef>
                <a:spcPct val="20000"/>
              </a:spcBef>
              <a:spcAft>
                <a:spcPct val="0"/>
              </a:spcAft>
              <a:buSzPct val="55000"/>
              <a:buFont typeface="Wingdings" pitchFamily="2" charset="2"/>
              <a:buChar char="l"/>
              <a:defRPr kumimoji="1" sz="1846">
                <a:solidFill>
                  <a:srgbClr val="333333"/>
                </a:solidFill>
                <a:latin typeface="+mn-lt"/>
                <a:ea typeface="+mn-ea"/>
              </a:defRPr>
            </a:lvl4pPr>
            <a:lvl5pPr marL="1899186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rgbClr val="333333"/>
                </a:solidFill>
                <a:latin typeface="+mn-lt"/>
                <a:ea typeface="+mn-ea"/>
              </a:defRPr>
            </a:lvl5pPr>
            <a:lvl6pPr marL="2321227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rgbClr val="333333"/>
                </a:solidFill>
                <a:latin typeface="+mn-lt"/>
                <a:ea typeface="+mn-ea"/>
              </a:defRPr>
            </a:lvl6pPr>
            <a:lvl7pPr marL="2743269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rgbClr val="333333"/>
                </a:solidFill>
                <a:latin typeface="+mn-lt"/>
                <a:ea typeface="+mn-ea"/>
              </a:defRPr>
            </a:lvl7pPr>
            <a:lvl8pPr marL="3165310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rgbClr val="333333"/>
                </a:solidFill>
                <a:latin typeface="+mn-lt"/>
                <a:ea typeface="+mn-ea"/>
              </a:defRPr>
            </a:lvl8pPr>
            <a:lvl9pPr marL="3587351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rgbClr val="333333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ja-JP" sz="1400" kern="0" dirty="0" smtClean="0"/>
              <a:t>Asset&gt;NCMB</a:t>
            </a:r>
            <a:r>
              <a:rPr lang="ja-JP" altLang="en-US" sz="1400" kern="0" dirty="0" smtClean="0"/>
              <a:t>の「</a:t>
            </a:r>
            <a:r>
              <a:rPr lang="en-US" altLang="ja-JP" sz="1400" kern="0" dirty="0" err="1" smtClean="0"/>
              <a:t>NCMBSettings.cs</a:t>
            </a:r>
            <a:r>
              <a:rPr lang="ja-JP" altLang="en-US" sz="1400" kern="0" dirty="0" smtClean="0"/>
              <a:t>」を</a:t>
            </a:r>
            <a:endParaRPr lang="en-US" altLang="ja-JP" sz="1400" kern="0" dirty="0" smtClean="0"/>
          </a:p>
          <a:p>
            <a:pPr marL="0" indent="0">
              <a:buFont typeface="Wingdings" pitchFamily="2" charset="2"/>
              <a:buNone/>
            </a:pPr>
            <a:r>
              <a:rPr lang="ja-JP" altLang="en-US" sz="1400" kern="0" dirty="0" smtClean="0"/>
              <a:t>「</a:t>
            </a:r>
            <a:r>
              <a:rPr lang="en-US" altLang="ja-JP" sz="1400" kern="0" dirty="0" err="1" smtClean="0"/>
              <a:t>NCMBSettings</a:t>
            </a:r>
            <a:r>
              <a:rPr lang="ja-JP" altLang="en-US" sz="1400" kern="0" dirty="0" smtClean="0"/>
              <a:t>」のゲームオブジェクト</a:t>
            </a:r>
            <a:endParaRPr lang="en-US" altLang="ja-JP" sz="1400" kern="0" dirty="0" smtClean="0"/>
          </a:p>
          <a:p>
            <a:pPr marL="0" indent="0">
              <a:buFont typeface="Wingdings" pitchFamily="2" charset="2"/>
              <a:buNone/>
            </a:pPr>
            <a:r>
              <a:rPr lang="ja-JP" altLang="en-US" sz="1400" kern="0" dirty="0" smtClean="0"/>
              <a:t>にアタッチします</a:t>
            </a:r>
            <a:endParaRPr lang="en-US" altLang="ja-JP" sz="1400" kern="0" dirty="0" smtClean="0"/>
          </a:p>
        </p:txBody>
      </p:sp>
      <p:pic>
        <p:nvPicPr>
          <p:cNvPr id="8" name="Picture 2" descr="C:\Users\fumisato\Documents\ハンズオン\NCMBSetti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85"/>
          <a:stretch/>
        </p:blipFill>
        <p:spPr bwMode="auto">
          <a:xfrm>
            <a:off x="4788024" y="2852936"/>
            <a:ext cx="3923337" cy="286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円/楕円 8"/>
          <p:cNvSpPr/>
          <p:nvPr/>
        </p:nvSpPr>
        <p:spPr>
          <a:xfrm>
            <a:off x="6583859" y="4729752"/>
            <a:ext cx="464318" cy="5086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/>
          <p:cNvCxnSpPr>
            <a:stCxn id="9" idx="1"/>
          </p:cNvCxnSpPr>
          <p:nvPr/>
        </p:nvCxnSpPr>
        <p:spPr>
          <a:xfrm flipH="1" flipV="1">
            <a:off x="5175969" y="3937664"/>
            <a:ext cx="1475888" cy="86658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 bwMode="auto">
          <a:xfrm>
            <a:off x="4817532" y="3937664"/>
            <a:ext cx="430445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4562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キーの設定 </a:t>
            </a:r>
            <a:r>
              <a:rPr kumimoji="1" lang="en-US" altLang="ja-JP" dirty="0" smtClean="0"/>
              <a:t>1/2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067" y="931469"/>
            <a:ext cx="8229600" cy="359817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1400" dirty="0" smtClean="0"/>
              <a:t>まず、</a:t>
            </a:r>
            <a:r>
              <a:rPr kumimoji="1" lang="en-US" altLang="ja-JP" sz="1400" dirty="0" err="1" smtClean="0"/>
              <a:t>mBaaS</a:t>
            </a:r>
            <a:r>
              <a:rPr kumimoji="1" lang="ja-JP" altLang="en-US" sz="1400" dirty="0" smtClean="0"/>
              <a:t>のアプリ作成で管理画面を開いた方にキーの見方をご案内します</a:t>
            </a:r>
            <a:endParaRPr kumimoji="1" lang="ja-JP" altLang="en-US" sz="1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80" y="1226117"/>
            <a:ext cx="4968744" cy="3355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円/楕円 4"/>
          <p:cNvSpPr/>
          <p:nvPr/>
        </p:nvSpPr>
        <p:spPr bwMode="auto">
          <a:xfrm>
            <a:off x="106581" y="3551889"/>
            <a:ext cx="432972" cy="36004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endParaRPr lang="ja-JP" altLang="en-US" sz="2585" b="1">
              <a:solidFill>
                <a:schemeClr val="tx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6" name="円形吹き出し 5"/>
          <p:cNvSpPr/>
          <p:nvPr/>
        </p:nvSpPr>
        <p:spPr bwMode="auto">
          <a:xfrm>
            <a:off x="457200" y="3119841"/>
            <a:ext cx="2326477" cy="531766"/>
          </a:xfrm>
          <a:prstGeom prst="wedgeEllipseCallout">
            <a:avLst>
              <a:gd name="adj1" fmla="val -44274"/>
              <a:gd name="adj2" fmla="val 45670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1400" b="1" dirty="0">
                <a:solidFill>
                  <a:schemeClr val="tx1"/>
                </a:solidFill>
                <a:latin typeface="+mn-ea"/>
              </a:rPr>
              <a:t>アプリ</a:t>
            </a:r>
            <a:r>
              <a:rPr lang="ja-JP" altLang="en-US" sz="1400" b="1" dirty="0" smtClean="0">
                <a:solidFill>
                  <a:schemeClr val="tx1"/>
                </a:solidFill>
                <a:latin typeface="+mn-ea"/>
              </a:rPr>
              <a:t>設定をクリック</a:t>
            </a:r>
            <a:endParaRPr lang="en-US" altLang="ja-JP" sz="1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842" y="3212976"/>
            <a:ext cx="4824117" cy="33552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 bwMode="auto">
          <a:xfrm>
            <a:off x="4716016" y="5594096"/>
            <a:ext cx="3046557" cy="787232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endParaRPr lang="ja-JP" altLang="en-US" sz="2585" b="1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9" name="円形吹き出し 8"/>
          <p:cNvSpPr/>
          <p:nvPr/>
        </p:nvSpPr>
        <p:spPr bwMode="auto">
          <a:xfrm>
            <a:off x="6553570" y="4676070"/>
            <a:ext cx="1761536" cy="731178"/>
          </a:xfrm>
          <a:prstGeom prst="wedgeEllipseCallout">
            <a:avLst>
              <a:gd name="adj1" fmla="val -30139"/>
              <a:gd name="adj2" fmla="val 74321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1400" dirty="0">
                <a:solidFill>
                  <a:schemeClr val="tx1"/>
                </a:solidFill>
                <a:latin typeface="+mn-ea"/>
              </a:rPr>
              <a:t>ここにあります</a:t>
            </a:r>
            <a:endParaRPr lang="ja-JP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下矢印 9"/>
          <p:cNvSpPr/>
          <p:nvPr/>
        </p:nvSpPr>
        <p:spPr bwMode="auto">
          <a:xfrm rot="16200000">
            <a:off x="2801567" y="3301310"/>
            <a:ext cx="755384" cy="578716"/>
          </a:xfrm>
          <a:prstGeom prst="down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endParaRPr lang="ja-JP" altLang="en-US" sz="2585" b="1" dirty="0">
              <a:solidFill>
                <a:schemeClr val="tx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3572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キーの設定 </a:t>
            </a:r>
            <a:r>
              <a:rPr lang="en-US" altLang="ja-JP" dirty="0"/>
              <a:t>2</a:t>
            </a:r>
            <a:r>
              <a:rPr kumimoji="1" lang="en-US" altLang="ja-JP" dirty="0" smtClean="0"/>
              <a:t>/2</a:t>
            </a:r>
            <a:endParaRPr kumimoji="1" lang="ja-JP" altLang="en-US" dirty="0"/>
          </a:p>
        </p:txBody>
      </p:sp>
      <p:pic>
        <p:nvPicPr>
          <p:cNvPr id="12" name="Picture 4" descr="キーをコピーす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010" y="3351922"/>
            <a:ext cx="5713809" cy="267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34888" y="836712"/>
            <a:ext cx="8229600" cy="1008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400" dirty="0" smtClean="0"/>
              <a:t>Unity</a:t>
            </a:r>
            <a:r>
              <a:rPr lang="ja-JP" altLang="en-US" sz="1400" dirty="0" smtClean="0"/>
              <a:t>の</a:t>
            </a:r>
            <a:r>
              <a:rPr lang="en-US" altLang="ja-JP" sz="1400" dirty="0" smtClean="0"/>
              <a:t>Hierarchy</a:t>
            </a:r>
            <a:r>
              <a:rPr lang="ja-JP" altLang="en-US" sz="1400" dirty="0"/>
              <a:t>配下</a:t>
            </a:r>
            <a:r>
              <a:rPr lang="ja-JP" altLang="en-US" sz="1400" dirty="0" smtClean="0"/>
              <a:t>にある</a:t>
            </a:r>
            <a:r>
              <a:rPr lang="en-US" altLang="ja-JP" sz="1400" dirty="0" err="1" smtClean="0"/>
              <a:t>NCMBSettings</a:t>
            </a:r>
            <a:r>
              <a:rPr lang="ja-JP" altLang="en-US" sz="1400" dirty="0" smtClean="0"/>
              <a:t>をクリックしそのインスペクター部分に</a:t>
            </a:r>
            <a:endParaRPr lang="en-US" altLang="ja-JP" sz="1400" dirty="0" smtClean="0"/>
          </a:p>
          <a:p>
            <a:pPr marL="0" indent="0">
              <a:buNone/>
            </a:pPr>
            <a:r>
              <a:rPr lang="ja-JP" altLang="en-US" sz="1400" dirty="0" smtClean="0"/>
              <a:t>アプリケーションキー</a:t>
            </a:r>
            <a:r>
              <a:rPr lang="ja-JP" altLang="en-US" sz="1400" dirty="0" smtClean="0"/>
              <a:t>、クライアントキーを設定します</a:t>
            </a:r>
            <a:endParaRPr kumimoji="1" lang="en-US" altLang="ja-JP" sz="1400" dirty="0" smtClean="0"/>
          </a:p>
        </p:txBody>
      </p:sp>
      <p:pic>
        <p:nvPicPr>
          <p:cNvPr id="14" name="Picture 2" descr="各種キーを入力す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396240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円/楕円 14"/>
          <p:cNvSpPr/>
          <p:nvPr/>
        </p:nvSpPr>
        <p:spPr>
          <a:xfrm>
            <a:off x="3721671" y="5190171"/>
            <a:ext cx="4392488" cy="10089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>
            <a:off x="2124708" y="3102746"/>
            <a:ext cx="2665276" cy="4156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/>
          <p:cNvCxnSpPr/>
          <p:nvPr/>
        </p:nvCxnSpPr>
        <p:spPr>
          <a:xfrm flipH="1" flipV="1">
            <a:off x="3493840" y="3518362"/>
            <a:ext cx="2016224" cy="167180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47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ごあいさつ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sz="2800" dirty="0" smtClean="0">
                <a:latin typeface="+mn-ea"/>
              </a:rPr>
              <a:t>本日はニフティブースに</a:t>
            </a:r>
            <a:endParaRPr lang="en-US" altLang="ja-JP" sz="2800" dirty="0" smtClean="0">
              <a:latin typeface="+mn-ea"/>
            </a:endParaRPr>
          </a:p>
          <a:p>
            <a:pPr marL="0" indent="0">
              <a:buNone/>
            </a:pPr>
            <a:r>
              <a:rPr kumimoji="1" lang="ja-JP" altLang="en-US" sz="2800" dirty="0" smtClean="0">
                <a:latin typeface="+mn-ea"/>
              </a:rPr>
              <a:t>お越しいただきありがとうございます。</a:t>
            </a:r>
            <a:endParaRPr kumimoji="1" lang="en-US" altLang="ja-JP" sz="2800" dirty="0" smtClean="0">
              <a:latin typeface="+mn-ea"/>
            </a:endParaRPr>
          </a:p>
          <a:p>
            <a:pPr marL="0" indent="0">
              <a:buNone/>
            </a:pPr>
            <a:r>
              <a:rPr kumimoji="1" lang="ja-JP" altLang="en-US" sz="2800" dirty="0" smtClean="0">
                <a:latin typeface="+mn-ea"/>
              </a:rPr>
              <a:t>本体験会ではニフティクラウド</a:t>
            </a:r>
            <a:r>
              <a:rPr kumimoji="1" lang="en-US" altLang="ja-JP" sz="2800" dirty="0" smtClean="0">
                <a:latin typeface="+mn-ea"/>
              </a:rPr>
              <a:t>mobile backend</a:t>
            </a:r>
            <a:r>
              <a:rPr kumimoji="1" lang="ja-JP" altLang="en-US" sz="2800" dirty="0" smtClean="0">
                <a:latin typeface="+mn-ea"/>
              </a:rPr>
              <a:t>を使って</a:t>
            </a:r>
            <a:r>
              <a:rPr kumimoji="1" lang="en-US" altLang="ja-JP" sz="2800" dirty="0" smtClean="0">
                <a:latin typeface="+mn-ea"/>
              </a:rPr>
              <a:t>Unity</a:t>
            </a:r>
            <a:r>
              <a:rPr kumimoji="1" lang="ja-JP" altLang="en-US" sz="2800" dirty="0" smtClean="0">
                <a:latin typeface="+mn-ea"/>
              </a:rPr>
              <a:t>ゲームにサーバー機能を</a:t>
            </a:r>
            <a:endParaRPr kumimoji="1" lang="en-US" altLang="ja-JP" sz="2800" dirty="0" smtClean="0">
              <a:latin typeface="+mn-ea"/>
            </a:endParaRPr>
          </a:p>
          <a:p>
            <a:pPr marL="0" indent="0">
              <a:buNone/>
            </a:pPr>
            <a:r>
              <a:rPr kumimoji="1" lang="ja-JP" altLang="en-US" sz="2800" dirty="0" smtClean="0">
                <a:latin typeface="+mn-ea"/>
              </a:rPr>
              <a:t>「素早く　無料」で導入する体験会です。</a:t>
            </a:r>
            <a:endParaRPr kumimoji="1" lang="en-US" altLang="ja-JP" sz="2800" dirty="0" smtClean="0">
              <a:latin typeface="+mn-ea"/>
            </a:endParaRPr>
          </a:p>
          <a:p>
            <a:pPr marL="0" indent="0">
              <a:buNone/>
            </a:pPr>
            <a:r>
              <a:rPr lang="ja-JP" altLang="en-US" sz="2800" dirty="0" smtClean="0">
                <a:latin typeface="+mn-ea"/>
              </a:rPr>
              <a:t>本体験会では下記の</a:t>
            </a:r>
            <a:r>
              <a:rPr lang="en-US" altLang="ja-JP" sz="2800" dirty="0" smtClean="0">
                <a:latin typeface="+mn-ea"/>
              </a:rPr>
              <a:t>2</a:t>
            </a:r>
            <a:r>
              <a:rPr lang="ja-JP" altLang="en-US" sz="2800" dirty="0" err="1" smtClean="0">
                <a:latin typeface="+mn-ea"/>
              </a:rPr>
              <a:t>つの</a:t>
            </a:r>
            <a:r>
              <a:rPr lang="ja-JP" altLang="en-US" sz="2800" dirty="0" smtClean="0">
                <a:latin typeface="+mn-ea"/>
              </a:rPr>
              <a:t>ことが体験できます</a:t>
            </a:r>
            <a:endParaRPr lang="en-US" altLang="ja-JP" sz="2800" dirty="0">
              <a:latin typeface="+mn-ea"/>
            </a:endParaRPr>
          </a:p>
          <a:p>
            <a:pPr marL="0" indent="0">
              <a:buNone/>
            </a:pPr>
            <a:endParaRPr kumimoji="1" lang="en-US" altLang="ja-JP" sz="1200" dirty="0" smtClean="0">
              <a:latin typeface="+mn-ea"/>
            </a:endParaRPr>
          </a:p>
          <a:p>
            <a:pPr marL="0" indent="0">
              <a:buNone/>
            </a:pPr>
            <a:r>
              <a:rPr lang="ja-JP" altLang="en-US" sz="2800" dirty="0">
                <a:latin typeface="+mn-ea"/>
              </a:rPr>
              <a:t>・ゲームスコアの保存</a:t>
            </a:r>
            <a:endParaRPr lang="en-US" altLang="ja-JP" sz="2800" dirty="0">
              <a:latin typeface="+mn-ea"/>
            </a:endParaRPr>
          </a:p>
          <a:p>
            <a:pPr marL="0" indent="0">
              <a:buNone/>
            </a:pPr>
            <a:r>
              <a:rPr lang="ja-JP" altLang="en-US" sz="2800" dirty="0">
                <a:latin typeface="+mn-ea"/>
              </a:rPr>
              <a:t>・ランキングの</a:t>
            </a:r>
            <a:r>
              <a:rPr lang="ja-JP" altLang="en-US" sz="2800" dirty="0" smtClean="0">
                <a:latin typeface="+mn-ea"/>
              </a:rPr>
              <a:t>実装</a:t>
            </a:r>
            <a:endParaRPr lang="en-US" altLang="ja-JP" sz="2800" dirty="0" smtClean="0">
              <a:latin typeface="+mn-ea"/>
            </a:endParaRPr>
          </a:p>
          <a:p>
            <a:pPr marL="0" indent="0">
              <a:buNone/>
            </a:pPr>
            <a:endParaRPr kumimoji="1" lang="en-US" altLang="ja-JP" sz="1200" dirty="0" smtClean="0">
              <a:latin typeface="+mn-ea"/>
            </a:endParaRPr>
          </a:p>
          <a:p>
            <a:pPr marL="0" indent="0">
              <a:buNone/>
            </a:pPr>
            <a:r>
              <a:rPr kumimoji="1" lang="ja-JP" altLang="en-US" sz="2800" dirty="0" smtClean="0">
                <a:latin typeface="+mn-ea"/>
              </a:rPr>
              <a:t>ぜひお楽しみください！</a:t>
            </a:r>
            <a:endParaRPr kumimoji="1" lang="ja-JP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1762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体験会の流れ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 bwMode="auto">
          <a:xfrm>
            <a:off x="539552" y="1556792"/>
            <a:ext cx="3600000" cy="450000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事前準備</a:t>
            </a:r>
            <a:endParaRPr lang="en-US" altLang="ja-JP" sz="28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角丸四角形 4"/>
          <p:cNvSpPr/>
          <p:nvPr/>
        </p:nvSpPr>
        <p:spPr bwMode="auto">
          <a:xfrm>
            <a:off x="539552" y="2643423"/>
            <a:ext cx="3600000" cy="450000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800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mBaaS</a:t>
            </a:r>
            <a:r>
              <a:rPr lang="ja-JP" altLang="en-US" sz="2800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への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認証の準備</a:t>
            </a:r>
            <a:endParaRPr lang="ja-JP" altLang="en-US" sz="28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" name="角丸四角形 5"/>
          <p:cNvSpPr/>
          <p:nvPr/>
        </p:nvSpPr>
        <p:spPr bwMode="auto">
          <a:xfrm>
            <a:off x="539552" y="3730054"/>
            <a:ext cx="3600000" cy="450000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データ更新実装</a:t>
            </a:r>
            <a:endParaRPr lang="ja-JP" altLang="en-US" sz="28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" name="角丸四角形 6"/>
          <p:cNvSpPr/>
          <p:nvPr/>
        </p:nvSpPr>
        <p:spPr bwMode="auto">
          <a:xfrm>
            <a:off x="539552" y="4816684"/>
            <a:ext cx="3600000" cy="450000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ランキング実装</a:t>
            </a:r>
            <a:endParaRPr lang="ja-JP" altLang="en-US" sz="28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8" name="直線矢印コネクタ 7"/>
          <p:cNvCxnSpPr>
            <a:stCxn id="4" idx="2"/>
            <a:endCxn id="5" idx="0"/>
          </p:cNvCxnSpPr>
          <p:nvPr/>
        </p:nvCxnSpPr>
        <p:spPr bwMode="auto">
          <a:xfrm>
            <a:off x="2339552" y="2006792"/>
            <a:ext cx="0" cy="636631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矢印コネクタ 8"/>
          <p:cNvCxnSpPr>
            <a:stCxn id="5" idx="2"/>
            <a:endCxn id="6" idx="0"/>
          </p:cNvCxnSpPr>
          <p:nvPr/>
        </p:nvCxnSpPr>
        <p:spPr bwMode="auto">
          <a:xfrm>
            <a:off x="2339552" y="3093423"/>
            <a:ext cx="0" cy="636631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線矢印コネクタ 9"/>
          <p:cNvCxnSpPr>
            <a:stCxn id="6" idx="2"/>
            <a:endCxn id="7" idx="0"/>
          </p:cNvCxnSpPr>
          <p:nvPr/>
        </p:nvCxnSpPr>
        <p:spPr bwMode="auto">
          <a:xfrm>
            <a:off x="2339552" y="4180054"/>
            <a:ext cx="0" cy="63663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テキスト ボックス 11"/>
          <p:cNvSpPr txBox="1"/>
          <p:nvPr/>
        </p:nvSpPr>
        <p:spPr>
          <a:xfrm>
            <a:off x="4572000" y="856451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 err="1"/>
              <a:t>mBaaS</a:t>
            </a:r>
            <a:r>
              <a:rPr lang="ja-JP" altLang="en-US" sz="1400" dirty="0" err="1"/>
              <a:t>への</a:t>
            </a:r>
            <a:r>
              <a:rPr lang="ja-JP" altLang="en-US" sz="1400" dirty="0"/>
              <a:t>認証の準備が</a:t>
            </a:r>
            <a:r>
              <a:rPr lang="ja-JP" altLang="en-US" sz="1400" dirty="0" smtClean="0"/>
              <a:t>終わりましたのでいよいよ</a:t>
            </a:r>
            <a:r>
              <a:rPr lang="en-US" altLang="ja-JP" sz="1400" dirty="0" err="1" smtClean="0"/>
              <a:t>mBaaS</a:t>
            </a:r>
            <a:r>
              <a:rPr lang="ja-JP" altLang="en-US" sz="1400" dirty="0" smtClean="0"/>
              <a:t>の</a:t>
            </a:r>
            <a:r>
              <a:rPr lang="en-US" altLang="ja-JP" sz="1400" dirty="0" smtClean="0"/>
              <a:t>SDK</a:t>
            </a:r>
            <a:r>
              <a:rPr lang="ja-JP" altLang="en-US" sz="1400" dirty="0" smtClean="0"/>
              <a:t>を本格的に利用する段階に移ります</a:t>
            </a:r>
            <a:endParaRPr kumimoji="1" lang="ja-JP" altLang="en-US" sz="1400" dirty="0"/>
          </a:p>
        </p:txBody>
      </p:sp>
      <p:sp>
        <p:nvSpPr>
          <p:cNvPr id="13" name="角丸四角形吹き出し 12"/>
          <p:cNvSpPr/>
          <p:nvPr/>
        </p:nvSpPr>
        <p:spPr bwMode="auto">
          <a:xfrm>
            <a:off x="4572000" y="1556792"/>
            <a:ext cx="4464496" cy="3600400"/>
          </a:xfrm>
          <a:prstGeom prst="wedgeRoundRectCallout">
            <a:avLst>
              <a:gd name="adj1" fmla="val -58631"/>
              <a:gd name="adj2" fmla="val 16074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4860032" y="1735655"/>
            <a:ext cx="2592288" cy="188031"/>
          </a:xfrm>
          <a:prstGeom prst="round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｢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データ更新</a:t>
            </a:r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実装</a:t>
            </a:r>
            <a:r>
              <a:rPr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｣</a:t>
            </a:r>
            <a:r>
              <a:rPr lang="ja-JP" altLang="en-US" sz="1400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にて</a:t>
            </a:r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おこなうこと</a:t>
            </a:r>
            <a:endParaRPr lang="en-US" altLang="ja-JP" sz="1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角丸四角形 14"/>
          <p:cNvSpPr/>
          <p:nvPr/>
        </p:nvSpPr>
        <p:spPr bwMode="auto">
          <a:xfrm>
            <a:off x="4932040" y="2193423"/>
            <a:ext cx="3600000" cy="450000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ロジックの実装</a:t>
            </a:r>
            <a:endParaRPr lang="en-US" altLang="ja-JP" sz="28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6" name="角丸四角形 15"/>
          <p:cNvSpPr/>
          <p:nvPr/>
        </p:nvSpPr>
        <p:spPr bwMode="auto">
          <a:xfrm>
            <a:off x="4932040" y="3195024"/>
            <a:ext cx="3600000" cy="450000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UI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との紐付け</a:t>
            </a:r>
            <a:endParaRPr lang="ja-JP" altLang="en-US" sz="28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7" name="角丸四角形 16"/>
          <p:cNvSpPr/>
          <p:nvPr/>
        </p:nvSpPr>
        <p:spPr bwMode="auto">
          <a:xfrm>
            <a:off x="4932040" y="4366685"/>
            <a:ext cx="3600000" cy="450000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動作確認</a:t>
            </a:r>
            <a:endParaRPr lang="ja-JP" altLang="en-US" sz="28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9" name="直線矢印コネクタ 18"/>
          <p:cNvCxnSpPr>
            <a:stCxn id="15" idx="2"/>
            <a:endCxn id="16" idx="0"/>
          </p:cNvCxnSpPr>
          <p:nvPr/>
        </p:nvCxnSpPr>
        <p:spPr bwMode="auto">
          <a:xfrm>
            <a:off x="6732040" y="2643423"/>
            <a:ext cx="0" cy="551601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線矢印コネクタ 19"/>
          <p:cNvCxnSpPr>
            <a:stCxn id="16" idx="2"/>
            <a:endCxn id="17" idx="0"/>
          </p:cNvCxnSpPr>
          <p:nvPr/>
        </p:nvCxnSpPr>
        <p:spPr bwMode="auto">
          <a:xfrm>
            <a:off x="6732040" y="3645024"/>
            <a:ext cx="0" cy="721661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81068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44624"/>
            <a:ext cx="8229600" cy="648072"/>
          </a:xfrm>
        </p:spPr>
        <p:txBody>
          <a:bodyPr/>
          <a:lstStyle/>
          <a:p>
            <a:r>
              <a:rPr lang="en-US" altLang="ja-JP" dirty="0" err="1">
                <a:latin typeface="+mn-ea"/>
                <a:ea typeface="+mn-ea"/>
              </a:rPr>
              <a:t>SaveScore</a:t>
            </a:r>
            <a:r>
              <a:rPr lang="ja-JP" altLang="en-US" dirty="0">
                <a:latin typeface="+mn-ea"/>
                <a:ea typeface="+mn-ea"/>
              </a:rPr>
              <a:t>ロジックの実装</a:t>
            </a:r>
            <a:endParaRPr kumimoji="1" lang="ja-JP" altLang="en-US" dirty="0">
              <a:latin typeface="+mn-ea"/>
              <a:ea typeface="+mn-ea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971599" y="1960261"/>
            <a:ext cx="7200801" cy="4565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5" name="正方形/長方形 4"/>
          <p:cNvSpPr/>
          <p:nvPr/>
        </p:nvSpPr>
        <p:spPr>
          <a:xfrm>
            <a:off x="961092" y="1968956"/>
            <a:ext cx="721130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/>
              <a:t>using NCMB</a:t>
            </a:r>
            <a:r>
              <a:rPr lang="en-US" altLang="ja-JP" sz="1400" dirty="0" smtClean="0"/>
              <a:t>; //mobile backend</a:t>
            </a:r>
            <a:r>
              <a:rPr lang="ja-JP" altLang="en-US" sz="1400" dirty="0" smtClean="0"/>
              <a:t>の</a:t>
            </a:r>
            <a:r>
              <a:rPr lang="en-US" altLang="ja-JP" sz="1400" dirty="0" smtClean="0"/>
              <a:t>SDK</a:t>
            </a:r>
            <a:r>
              <a:rPr lang="ja-JP" altLang="en-US" sz="1400" dirty="0" smtClean="0"/>
              <a:t>を読み込む</a:t>
            </a:r>
            <a:endParaRPr lang="en-US" altLang="ja-JP" sz="1400" dirty="0"/>
          </a:p>
          <a:p>
            <a:r>
              <a:rPr lang="en-US" altLang="ja-JP" sz="1400" dirty="0"/>
              <a:t>using </a:t>
            </a:r>
            <a:r>
              <a:rPr lang="en-US" altLang="ja-JP" sz="1400" dirty="0" err="1"/>
              <a:t>UnityEngine</a:t>
            </a:r>
            <a:r>
              <a:rPr lang="en-US" altLang="ja-JP" sz="1400" dirty="0"/>
              <a:t>;</a:t>
            </a:r>
          </a:p>
          <a:p>
            <a:r>
              <a:rPr lang="en-US" altLang="ja-JP" sz="1400" dirty="0"/>
              <a:t>using </a:t>
            </a:r>
            <a:r>
              <a:rPr lang="en-US" altLang="ja-JP" sz="1400" dirty="0" err="1"/>
              <a:t>System.Collections</a:t>
            </a:r>
            <a:r>
              <a:rPr lang="en-US" altLang="ja-JP" sz="1400" dirty="0"/>
              <a:t>;</a:t>
            </a:r>
          </a:p>
          <a:p>
            <a:r>
              <a:rPr lang="en-US" altLang="ja-JP" sz="1400" dirty="0"/>
              <a:t>using </a:t>
            </a:r>
            <a:r>
              <a:rPr lang="en-US" altLang="ja-JP" sz="1400" dirty="0" err="1"/>
              <a:t>System.Collections.Generic</a:t>
            </a:r>
            <a:r>
              <a:rPr lang="en-US" altLang="ja-JP" sz="1400" dirty="0" smtClean="0"/>
              <a:t>;</a:t>
            </a:r>
          </a:p>
          <a:p>
            <a:endParaRPr lang="ja-JP" altLang="en-US" sz="1400" dirty="0"/>
          </a:p>
          <a:p>
            <a:r>
              <a:rPr lang="en-US" altLang="ja-JP" sz="1400" dirty="0"/>
              <a:t>public class </a:t>
            </a:r>
            <a:r>
              <a:rPr lang="en-US" altLang="ja-JP" sz="1400" dirty="0" err="1"/>
              <a:t>SaveScore</a:t>
            </a:r>
            <a:r>
              <a:rPr lang="en-US" altLang="ja-JP" sz="1400" dirty="0"/>
              <a:t> : </a:t>
            </a:r>
            <a:r>
              <a:rPr lang="en-US" altLang="ja-JP" sz="1400" dirty="0" err="1"/>
              <a:t>MonoBehaviour</a:t>
            </a:r>
            <a:r>
              <a:rPr lang="en-US" altLang="ja-JP" sz="1400" dirty="0"/>
              <a:t> </a:t>
            </a:r>
            <a:r>
              <a:rPr lang="en-US" altLang="ja-JP" sz="1400" dirty="0" smtClean="0"/>
              <a:t>{</a:t>
            </a:r>
            <a:endParaRPr lang="ja-JP" altLang="en-US" sz="1400" dirty="0"/>
          </a:p>
          <a:p>
            <a:r>
              <a:rPr lang="en-US" altLang="ja-JP" sz="1400" dirty="0" smtClean="0"/>
              <a:t>// </a:t>
            </a:r>
            <a:r>
              <a:rPr lang="en-US" altLang="ja-JP" sz="1400" dirty="0"/>
              <a:t>mobile backend</a:t>
            </a:r>
            <a:r>
              <a:rPr lang="ja-JP" altLang="en-US" sz="1400" dirty="0"/>
              <a:t>に接続</a:t>
            </a:r>
            <a:r>
              <a:rPr lang="en-US" altLang="ja-JP" sz="1400" dirty="0" smtClean="0"/>
              <a:t>------------------------</a:t>
            </a:r>
            <a:endParaRPr lang="ja-JP" altLang="en-US" sz="1400" dirty="0"/>
          </a:p>
          <a:p>
            <a:r>
              <a:rPr lang="en-US" altLang="ja-JP" sz="1400" dirty="0" smtClean="0"/>
              <a:t>public </a:t>
            </a:r>
            <a:r>
              <a:rPr lang="en-US" altLang="ja-JP" sz="1400" dirty="0"/>
              <a:t>void save( string name, </a:t>
            </a:r>
            <a:r>
              <a:rPr lang="en-US" altLang="ja-JP" sz="1400" dirty="0" err="1"/>
              <a:t>int</a:t>
            </a:r>
            <a:r>
              <a:rPr lang="en-US" altLang="ja-JP" sz="1400" dirty="0"/>
              <a:t> score ) </a:t>
            </a:r>
            <a:r>
              <a:rPr lang="en-US" altLang="ja-JP" sz="1400" dirty="0" smtClean="0"/>
              <a:t>{</a:t>
            </a:r>
            <a:endParaRPr lang="ja-JP" altLang="en-US" sz="1400" dirty="0"/>
          </a:p>
          <a:p>
            <a:r>
              <a:rPr lang="en-US" altLang="ja-JP" sz="1400" dirty="0" smtClean="0"/>
              <a:t>	</a:t>
            </a:r>
            <a:r>
              <a:rPr lang="en-US" altLang="ja-JP" sz="1400" dirty="0" err="1" smtClean="0"/>
              <a:t>NCMBObject</a:t>
            </a:r>
            <a:r>
              <a:rPr lang="en-US" altLang="ja-JP" sz="1400" dirty="0" smtClean="0"/>
              <a:t> </a:t>
            </a:r>
            <a:r>
              <a:rPr lang="en-US" altLang="ja-JP" sz="1400" dirty="0" err="1"/>
              <a:t>obj</a:t>
            </a:r>
            <a:r>
              <a:rPr lang="en-US" altLang="ja-JP" sz="1400" dirty="0"/>
              <a:t> = new </a:t>
            </a:r>
            <a:r>
              <a:rPr lang="en-US" altLang="ja-JP" sz="1400" dirty="0" err="1"/>
              <a:t>NCMBObject</a:t>
            </a:r>
            <a:r>
              <a:rPr lang="en-US" altLang="ja-JP" sz="1400" dirty="0"/>
              <a:t> </a:t>
            </a:r>
            <a:r>
              <a:rPr lang="en-US" altLang="ja-JP" sz="1400" dirty="0" smtClean="0"/>
              <a:t>(“Score”);</a:t>
            </a:r>
            <a:endParaRPr lang="ja-JP" altLang="en-US" sz="1400" dirty="0"/>
          </a:p>
          <a:p>
            <a:r>
              <a:rPr lang="en-US" altLang="ja-JP" sz="1400" dirty="0" smtClean="0"/>
              <a:t>	</a:t>
            </a:r>
            <a:r>
              <a:rPr lang="en-US" altLang="ja-JP" sz="1400" dirty="0" err="1" smtClean="0"/>
              <a:t>obj.Add</a:t>
            </a:r>
            <a:r>
              <a:rPr lang="en-US" altLang="ja-JP" sz="1400" dirty="0" smtClean="0"/>
              <a:t> (“name”, </a:t>
            </a:r>
            <a:r>
              <a:rPr lang="en-US" altLang="ja-JP" sz="1400" dirty="0"/>
              <a:t>name</a:t>
            </a:r>
            <a:r>
              <a:rPr lang="en-US" altLang="ja-JP" sz="1400" dirty="0" smtClean="0"/>
              <a:t>);//</a:t>
            </a:r>
            <a:r>
              <a:rPr lang="ja-JP" altLang="en-US" sz="1400" dirty="0" smtClean="0"/>
              <a:t>オブジェクトに名前とスコアを設定</a:t>
            </a:r>
            <a:endParaRPr lang="en-US" altLang="ja-JP" sz="1400" dirty="0"/>
          </a:p>
          <a:p>
            <a:r>
              <a:rPr lang="en-US" altLang="ja-JP" sz="1400" dirty="0" smtClean="0"/>
              <a:t>	</a:t>
            </a:r>
            <a:r>
              <a:rPr lang="en-US" altLang="ja-JP" sz="1400" dirty="0" err="1" smtClean="0"/>
              <a:t>obj.Add</a:t>
            </a:r>
            <a:r>
              <a:rPr lang="en-US" altLang="ja-JP" sz="1400" dirty="0" smtClean="0"/>
              <a:t> </a:t>
            </a:r>
            <a:r>
              <a:rPr lang="en-US" altLang="ja-JP" sz="1400" dirty="0"/>
              <a:t>("score", score);</a:t>
            </a:r>
          </a:p>
          <a:p>
            <a:r>
              <a:rPr lang="en-US" altLang="ja-JP" sz="1400" dirty="0" smtClean="0"/>
              <a:t>	</a:t>
            </a:r>
            <a:r>
              <a:rPr lang="en-US" altLang="ja-JP" sz="1400" dirty="0" err="1" smtClean="0"/>
              <a:t>obj.SaveAsync</a:t>
            </a:r>
            <a:r>
              <a:rPr lang="en-US" altLang="ja-JP" sz="1400" dirty="0" smtClean="0"/>
              <a:t> </a:t>
            </a:r>
            <a:r>
              <a:rPr lang="en-US" altLang="ja-JP" sz="1400" dirty="0"/>
              <a:t>((</a:t>
            </a:r>
            <a:r>
              <a:rPr lang="en-US" altLang="ja-JP" sz="1400" dirty="0" err="1"/>
              <a:t>NCMBException</a:t>
            </a:r>
            <a:r>
              <a:rPr lang="en-US" altLang="ja-JP" sz="1400" dirty="0"/>
              <a:t> e) =&gt; </a:t>
            </a:r>
            <a:r>
              <a:rPr lang="en-US" altLang="ja-JP" sz="1400" dirty="0" smtClean="0"/>
              <a:t>{//</a:t>
            </a:r>
            <a:r>
              <a:rPr lang="ja-JP" altLang="en-US" sz="1400" dirty="0"/>
              <a:t>非同期</a:t>
            </a:r>
            <a:r>
              <a:rPr lang="ja-JP" altLang="en-US" sz="1400" dirty="0" smtClean="0"/>
              <a:t>で</a:t>
            </a:r>
            <a:r>
              <a:rPr lang="ja-JP" altLang="en-US" sz="1400" dirty="0"/>
              <a:t>サーバーに書き込む</a:t>
            </a:r>
            <a:endParaRPr lang="en-US" altLang="ja-JP" sz="1400" dirty="0"/>
          </a:p>
          <a:p>
            <a:r>
              <a:rPr lang="en-US" altLang="ja-JP" sz="1400" dirty="0" smtClean="0"/>
              <a:t>	</a:t>
            </a:r>
            <a:r>
              <a:rPr lang="en-US" altLang="ja-JP" sz="1400" dirty="0" smtClean="0"/>
              <a:t>	if </a:t>
            </a:r>
            <a:r>
              <a:rPr lang="en-US" altLang="ja-JP" sz="1400" dirty="0"/>
              <a:t>(e != null) </a:t>
            </a:r>
            <a:r>
              <a:rPr lang="en-US" altLang="ja-JP" sz="1400" dirty="0" smtClean="0"/>
              <a:t>{</a:t>
            </a:r>
          </a:p>
          <a:p>
            <a:r>
              <a:rPr lang="en-US" altLang="ja-JP" sz="1400" dirty="0"/>
              <a:t>	</a:t>
            </a:r>
            <a:r>
              <a:rPr lang="en-US" altLang="ja-JP" sz="1400" dirty="0" smtClean="0"/>
              <a:t>		</a:t>
            </a:r>
            <a:r>
              <a:rPr lang="en-US" altLang="ja-JP" sz="1400" dirty="0" smtClean="0"/>
              <a:t>//</a:t>
            </a:r>
            <a:r>
              <a:rPr lang="ja-JP" altLang="en-US" sz="1400" dirty="0"/>
              <a:t>エラー処理</a:t>
            </a:r>
          </a:p>
          <a:p>
            <a:r>
              <a:rPr lang="en-US" altLang="ja-JP" sz="1400" dirty="0" smtClean="0"/>
              <a:t>	</a:t>
            </a:r>
            <a:r>
              <a:rPr lang="en-US" altLang="ja-JP" sz="1400" dirty="0" smtClean="0"/>
              <a:t>	} </a:t>
            </a:r>
            <a:r>
              <a:rPr lang="en-US" altLang="ja-JP" sz="1400" dirty="0"/>
              <a:t>else </a:t>
            </a:r>
            <a:r>
              <a:rPr lang="en-US" altLang="ja-JP" sz="1400" dirty="0" smtClean="0"/>
              <a:t>{</a:t>
            </a:r>
          </a:p>
          <a:p>
            <a:r>
              <a:rPr lang="en-US" altLang="ja-JP" sz="1400" dirty="0"/>
              <a:t>	</a:t>
            </a:r>
            <a:r>
              <a:rPr lang="en-US" altLang="ja-JP" sz="1400" dirty="0" smtClean="0"/>
              <a:t>		</a:t>
            </a:r>
            <a:r>
              <a:rPr lang="en-US" altLang="ja-JP" sz="1400" dirty="0" smtClean="0"/>
              <a:t>//</a:t>
            </a:r>
            <a:r>
              <a:rPr lang="ja-JP" altLang="en-US" sz="1400" dirty="0"/>
              <a:t>成功時の処理</a:t>
            </a:r>
          </a:p>
          <a:p>
            <a:r>
              <a:rPr lang="en-US" altLang="ja-JP" sz="1400" dirty="0" smtClean="0"/>
              <a:t>	</a:t>
            </a:r>
            <a:r>
              <a:rPr lang="en-US" altLang="ja-JP" sz="1400" dirty="0" smtClean="0"/>
              <a:t>	}                  </a:t>
            </a:r>
          </a:p>
          <a:p>
            <a:r>
              <a:rPr lang="en-US" altLang="ja-JP" sz="1400" dirty="0"/>
              <a:t>	</a:t>
            </a:r>
            <a:r>
              <a:rPr lang="en-US" altLang="ja-JP" sz="1400" dirty="0" smtClean="0"/>
              <a:t>});</a:t>
            </a:r>
            <a:endParaRPr lang="en-US" altLang="ja-JP" sz="1400" dirty="0"/>
          </a:p>
          <a:p>
            <a:r>
              <a:rPr lang="en-US" altLang="ja-JP" sz="1400" dirty="0" smtClean="0"/>
              <a:t>}</a:t>
            </a:r>
            <a:endParaRPr lang="ja-JP" altLang="en-US" sz="1400" dirty="0"/>
          </a:p>
          <a:p>
            <a:r>
              <a:rPr lang="en-US" altLang="ja-JP" sz="1400" dirty="0"/>
              <a:t>}</a:t>
            </a: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451945" y="931784"/>
            <a:ext cx="8229600" cy="763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/>
              <a:t>Asset&gt;Scenes</a:t>
            </a:r>
            <a:r>
              <a:rPr lang="ja-JP" altLang="en-US" sz="1400" dirty="0"/>
              <a:t>の</a:t>
            </a:r>
            <a:r>
              <a:rPr lang="ja-JP" altLang="en-US" sz="1400" dirty="0" smtClean="0"/>
              <a:t>「</a:t>
            </a:r>
            <a:r>
              <a:rPr lang="en-US" altLang="ja-JP" sz="1400" dirty="0"/>
              <a:t> </a:t>
            </a:r>
            <a:r>
              <a:rPr lang="en-US" altLang="ja-JP" sz="1400" dirty="0" err="1"/>
              <a:t>SaveScore</a:t>
            </a:r>
            <a:r>
              <a:rPr lang="en-US" altLang="ja-JP" sz="1400" dirty="0"/>
              <a:t> </a:t>
            </a:r>
            <a:r>
              <a:rPr lang="ja-JP" altLang="en-US" sz="1400" dirty="0" smtClean="0"/>
              <a:t>」 シーン</a:t>
            </a:r>
            <a:r>
              <a:rPr lang="ja-JP" altLang="en-US" sz="1400" dirty="0"/>
              <a:t>を</a:t>
            </a:r>
            <a:r>
              <a:rPr lang="ja-JP" altLang="en-US" sz="1400" dirty="0" smtClean="0"/>
              <a:t>開き</a:t>
            </a:r>
            <a:r>
              <a:rPr lang="en-US" altLang="ja-JP" sz="1400" dirty="0" smtClean="0"/>
              <a:t>Assets&gt;Script</a:t>
            </a:r>
            <a:r>
              <a:rPr lang="ja-JP" altLang="en-US" sz="1400" dirty="0"/>
              <a:t>に空の</a:t>
            </a:r>
            <a:r>
              <a:rPr lang="en-US" altLang="ja-JP" sz="1400" dirty="0"/>
              <a:t>Script</a:t>
            </a:r>
            <a:r>
              <a:rPr lang="ja-JP" altLang="en-US" sz="1400" dirty="0"/>
              <a:t>を作り</a:t>
            </a:r>
            <a:endParaRPr lang="en-US" altLang="ja-JP" sz="1400" dirty="0"/>
          </a:p>
          <a:p>
            <a:r>
              <a:rPr lang="en-US" altLang="ja-JP" sz="1400" dirty="0" err="1"/>
              <a:t>SaveScore</a:t>
            </a:r>
            <a:r>
              <a:rPr lang="ja-JP" altLang="en-US" sz="1400" dirty="0"/>
              <a:t>とリネームし下記のコードを</a:t>
            </a:r>
            <a:r>
              <a:rPr lang="ja-JP" altLang="en-US" sz="1400" dirty="0" smtClean="0"/>
              <a:t>実装</a:t>
            </a:r>
            <a:r>
              <a:rPr lang="ja-JP" altLang="en-US" sz="1400" dirty="0" smtClean="0"/>
              <a:t>してください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8791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SaveScore</a:t>
            </a:r>
            <a:r>
              <a:rPr lang="ja-JP" altLang="en-US" dirty="0"/>
              <a:t>をアタッチ</a:t>
            </a:r>
            <a:r>
              <a:rPr lang="ja-JP" altLang="en-US" dirty="0" smtClean="0"/>
              <a:t>させる</a:t>
            </a:r>
            <a:endParaRPr kumimoji="1" lang="ja-JP" altLang="en-US" dirty="0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5760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ja-JP" sz="1400" dirty="0"/>
              <a:t>Asset&gt;Scenes</a:t>
            </a:r>
            <a:r>
              <a:rPr lang="ja-JP" altLang="en-US" sz="1400" dirty="0"/>
              <a:t>の「</a:t>
            </a:r>
            <a:r>
              <a:rPr lang="en-US" altLang="ja-JP" sz="1400" dirty="0"/>
              <a:t> </a:t>
            </a:r>
            <a:r>
              <a:rPr lang="en-US" altLang="ja-JP" sz="1400" dirty="0" err="1"/>
              <a:t>SaveScore</a:t>
            </a:r>
            <a:r>
              <a:rPr lang="en-US" altLang="ja-JP" sz="1400" dirty="0"/>
              <a:t> </a:t>
            </a:r>
            <a:r>
              <a:rPr lang="ja-JP" altLang="en-US" sz="1400" dirty="0"/>
              <a:t>」 シーン</a:t>
            </a:r>
            <a:r>
              <a:rPr lang="ja-JP" altLang="en-US" sz="1400" dirty="0" smtClean="0"/>
              <a:t>に「</a:t>
            </a:r>
            <a:r>
              <a:rPr lang="en-US" altLang="ja-JP" sz="1400" dirty="0" err="1"/>
              <a:t>SaveScore</a:t>
            </a:r>
            <a:r>
              <a:rPr lang="ja-JP" altLang="en-US" sz="1400" dirty="0" smtClean="0"/>
              <a:t>」</a:t>
            </a:r>
            <a:r>
              <a:rPr lang="en-US" altLang="ja-JP" sz="1400" dirty="0" smtClean="0"/>
              <a:t>Game Object</a:t>
            </a:r>
            <a:r>
              <a:rPr lang="ja-JP" altLang="en-US" sz="1400" dirty="0" smtClean="0"/>
              <a:t>を作成し</a:t>
            </a:r>
            <a:endParaRPr lang="en-US" altLang="ja-JP" sz="1400" dirty="0" smtClean="0"/>
          </a:p>
          <a:p>
            <a:pPr marL="0" indent="0" algn="ctr">
              <a:buNone/>
            </a:pPr>
            <a:r>
              <a:rPr lang="ja-JP" altLang="en-US" sz="1400" dirty="0" smtClean="0"/>
              <a:t>先ほど</a:t>
            </a:r>
            <a:r>
              <a:rPr lang="ja-JP" altLang="en-US" sz="1400" dirty="0" smtClean="0"/>
              <a:t>の</a:t>
            </a:r>
            <a:r>
              <a:rPr lang="ja-JP" altLang="en-US" sz="1400" dirty="0"/>
              <a:t>「</a:t>
            </a:r>
            <a:r>
              <a:rPr lang="en-US" altLang="ja-JP" sz="1400" dirty="0" err="1" smtClean="0"/>
              <a:t>SaveScore.cs</a:t>
            </a:r>
            <a:r>
              <a:rPr lang="ja-JP" altLang="en-US" sz="1400" dirty="0" smtClean="0"/>
              <a:t>」</a:t>
            </a:r>
            <a:r>
              <a:rPr lang="ja-JP" altLang="en-US" sz="1400" dirty="0" smtClean="0"/>
              <a:t>スクリプト</a:t>
            </a:r>
            <a:r>
              <a:rPr lang="ja-JP" altLang="en-US" sz="1400" dirty="0" smtClean="0"/>
              <a:t>を</a:t>
            </a:r>
            <a:r>
              <a:rPr lang="ja-JP" altLang="en-US" sz="1400" dirty="0" smtClean="0"/>
              <a:t>アタッチ</a:t>
            </a:r>
            <a:r>
              <a:rPr lang="ja-JP" altLang="en-US" sz="1400" dirty="0" smtClean="0"/>
              <a:t>してくださ</a:t>
            </a:r>
            <a:r>
              <a:rPr lang="ja-JP" altLang="en-US" sz="1400" dirty="0"/>
              <a:t>い</a:t>
            </a:r>
            <a:endParaRPr lang="en-US" altLang="ja-JP" sz="1400" dirty="0" smtClean="0"/>
          </a:p>
          <a:p>
            <a:pPr marL="0" indent="0" algn="ctr">
              <a:buNone/>
            </a:pPr>
            <a:endParaRPr kumimoji="1" lang="en-US" altLang="ja-JP" sz="1400" dirty="0" smtClean="0"/>
          </a:p>
        </p:txBody>
      </p:sp>
      <p:pic>
        <p:nvPicPr>
          <p:cNvPr id="3074" name="Picture 2" descr="C:\Users\fumisato\Documents\ハンズオン\SaveSco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20"/>
          <a:stretch/>
        </p:blipFill>
        <p:spPr bwMode="auto">
          <a:xfrm>
            <a:off x="1293025" y="2179786"/>
            <a:ext cx="6735359" cy="427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円/楕円 4"/>
          <p:cNvSpPr/>
          <p:nvPr/>
        </p:nvSpPr>
        <p:spPr>
          <a:xfrm>
            <a:off x="3093225" y="5636170"/>
            <a:ext cx="64807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>
            <a:stCxn id="5" idx="1"/>
          </p:cNvCxnSpPr>
          <p:nvPr/>
        </p:nvCxnSpPr>
        <p:spPr>
          <a:xfrm flipH="1" flipV="1">
            <a:off x="1797081" y="3403922"/>
            <a:ext cx="1391052" cy="2337701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 bwMode="auto">
          <a:xfrm>
            <a:off x="1366636" y="3384728"/>
            <a:ext cx="430445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7019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UI</a:t>
            </a:r>
            <a:r>
              <a:rPr lang="ja-JP" altLang="en-US" sz="3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との</a:t>
            </a:r>
            <a:r>
              <a:rPr lang="ja-JP" altLang="en-US" sz="3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紐付け･動作確認</a:t>
            </a:r>
            <a:endParaRPr lang="ja-JP" altLang="en-US" sz="32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971599" y="2348880"/>
            <a:ext cx="6807781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971599" y="2348880"/>
            <a:ext cx="720080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/>
              <a:t>void </a:t>
            </a:r>
            <a:r>
              <a:rPr lang="en-US" altLang="ja-JP" sz="1400" dirty="0" err="1"/>
              <a:t>OnGUI</a:t>
            </a:r>
            <a:r>
              <a:rPr lang="en-US" altLang="ja-JP" sz="1400" dirty="0"/>
              <a:t> () {</a:t>
            </a:r>
          </a:p>
          <a:p>
            <a:r>
              <a:rPr lang="en-US" altLang="ja-JP" sz="1400" dirty="0"/>
              <a:t>	</a:t>
            </a:r>
            <a:r>
              <a:rPr lang="en-US" altLang="ja-JP" sz="1400" dirty="0" err="1" smtClean="0"/>
              <a:t>drawSaveScore</a:t>
            </a:r>
            <a:r>
              <a:rPr lang="en-US" altLang="ja-JP" sz="1400" dirty="0"/>
              <a:t>();</a:t>
            </a:r>
          </a:p>
          <a:p>
            <a:r>
              <a:rPr lang="en-US" altLang="ja-JP" sz="1400" dirty="0"/>
              <a:t>	</a:t>
            </a:r>
            <a:r>
              <a:rPr lang="en-US" altLang="ja-JP" sz="1400" dirty="0" smtClean="0"/>
              <a:t>// </a:t>
            </a:r>
            <a:r>
              <a:rPr lang="ja-JP" altLang="en-US" sz="1400" dirty="0"/>
              <a:t>ログインボタンが押されたら</a:t>
            </a:r>
          </a:p>
          <a:p>
            <a:r>
              <a:rPr lang="ja-JP" altLang="en-US" sz="1400" dirty="0"/>
              <a:t>	</a:t>
            </a:r>
            <a:r>
              <a:rPr lang="en-US" altLang="ja-JP" sz="1400" dirty="0" smtClean="0"/>
              <a:t>if </a:t>
            </a:r>
            <a:r>
              <a:rPr lang="en-US" altLang="ja-JP" sz="1400" dirty="0"/>
              <a:t>(</a:t>
            </a:r>
            <a:r>
              <a:rPr lang="en-US" altLang="ja-JP" sz="1400" dirty="0" err="1"/>
              <a:t>SubmitButton</a:t>
            </a:r>
            <a:r>
              <a:rPr lang="en-US" altLang="ja-JP" sz="1400" dirty="0"/>
              <a:t>) {</a:t>
            </a:r>
          </a:p>
          <a:p>
            <a:r>
              <a:rPr lang="en-US" altLang="ja-JP" sz="1400" dirty="0"/>
              <a:t>		</a:t>
            </a:r>
            <a:r>
              <a:rPr lang="en-US" altLang="ja-JP" sz="1400" dirty="0" smtClean="0"/>
              <a:t>//</a:t>
            </a:r>
            <a:r>
              <a:rPr lang="en-US" altLang="ja-JP" sz="1400" dirty="0" err="1"/>
              <a:t>FindObjectOfType</a:t>
            </a:r>
            <a:r>
              <a:rPr lang="en-US" altLang="ja-JP" sz="1400" dirty="0"/>
              <a:t>&lt;</a:t>
            </a:r>
            <a:r>
              <a:rPr lang="en-US" altLang="ja-JP" sz="1400" dirty="0" err="1"/>
              <a:t>SaveScore</a:t>
            </a:r>
            <a:r>
              <a:rPr lang="en-US" altLang="ja-JP" sz="1400" dirty="0"/>
              <a:t>&gt; ().save (name, score);</a:t>
            </a:r>
          </a:p>
          <a:p>
            <a:r>
              <a:rPr lang="en-US" altLang="ja-JP" sz="1400" dirty="0"/>
              <a:t>		</a:t>
            </a:r>
            <a:r>
              <a:rPr lang="en-US" altLang="ja-JP" sz="1400" dirty="0" err="1" smtClean="0"/>
              <a:t>Application.LoadLevel</a:t>
            </a:r>
            <a:r>
              <a:rPr lang="en-US" altLang="ja-JP" sz="1400" dirty="0" smtClean="0"/>
              <a:t> </a:t>
            </a:r>
            <a:r>
              <a:rPr lang="en-US" altLang="ja-JP" sz="1400" dirty="0"/>
              <a:t>("Stage");</a:t>
            </a:r>
          </a:p>
          <a:p>
            <a:r>
              <a:rPr lang="en-US" altLang="ja-JP" sz="1400" dirty="0"/>
              <a:t>	</a:t>
            </a:r>
            <a:r>
              <a:rPr lang="en-US" altLang="ja-JP" sz="1400" dirty="0" smtClean="0"/>
              <a:t>}</a:t>
            </a:r>
            <a:endParaRPr lang="en-US" altLang="ja-JP" sz="1400" dirty="0"/>
          </a:p>
          <a:p>
            <a:r>
              <a:rPr lang="en-US" altLang="ja-JP" sz="1400" dirty="0"/>
              <a:t>		</a:t>
            </a:r>
          </a:p>
          <a:p>
            <a:r>
              <a:rPr lang="en-US" altLang="ja-JP" sz="1400" dirty="0" smtClean="0"/>
              <a:t>}</a:t>
            </a:r>
            <a:endParaRPr lang="ja-JP" altLang="en-US" sz="1400" dirty="0"/>
          </a:p>
        </p:txBody>
      </p:sp>
      <p:sp>
        <p:nvSpPr>
          <p:cNvPr id="9" name="タイトル 1"/>
          <p:cNvSpPr txBox="1">
            <a:spLocks/>
          </p:cNvSpPr>
          <p:nvPr/>
        </p:nvSpPr>
        <p:spPr>
          <a:xfrm>
            <a:off x="946996" y="974045"/>
            <a:ext cx="5089768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400" b="1" dirty="0" smtClean="0"/>
              <a:t>UI</a:t>
            </a:r>
            <a:r>
              <a:rPr lang="ja-JP" altLang="en-US" sz="1400" b="1" dirty="0" smtClean="0"/>
              <a:t>との紐付け</a:t>
            </a:r>
            <a:endParaRPr lang="en-US" altLang="ja-JP" sz="1400" b="1" dirty="0" smtClean="0"/>
          </a:p>
          <a:p>
            <a:pPr algn="l"/>
            <a:endParaRPr lang="en-US" altLang="ja-JP" sz="1400" dirty="0" smtClean="0"/>
          </a:p>
          <a:p>
            <a:pPr algn="l"/>
            <a:r>
              <a:rPr lang="en-US" altLang="ja-JP" sz="1400" dirty="0" smtClean="0"/>
              <a:t>Asset&gt;Script</a:t>
            </a:r>
            <a:r>
              <a:rPr lang="ja-JP" altLang="en-US" sz="1400" dirty="0" smtClean="0"/>
              <a:t>の「</a:t>
            </a:r>
            <a:r>
              <a:rPr lang="en-US" altLang="ja-JP" sz="1400" dirty="0" err="1" smtClean="0"/>
              <a:t>ScoreUI.cs</a:t>
            </a:r>
            <a:r>
              <a:rPr lang="ja-JP" altLang="en-US" sz="1400" dirty="0" smtClean="0"/>
              <a:t>」</a:t>
            </a:r>
            <a:r>
              <a:rPr lang="ja-JP" altLang="en-US" sz="1400" dirty="0" smtClean="0"/>
              <a:t>の</a:t>
            </a:r>
            <a:endParaRPr lang="en-US" altLang="ja-JP" sz="1400" dirty="0" smtClean="0"/>
          </a:p>
          <a:p>
            <a:pPr algn="l"/>
            <a:r>
              <a:rPr lang="en-US" altLang="ja-JP" sz="1400" dirty="0" err="1" smtClean="0"/>
              <a:t>OnGUI</a:t>
            </a:r>
            <a:r>
              <a:rPr lang="ja-JP" altLang="en-US" sz="1400" dirty="0" smtClean="0"/>
              <a:t>のコメントアウト</a:t>
            </a:r>
            <a:r>
              <a:rPr lang="en-US" altLang="ja-JP" sz="1400" dirty="0" smtClean="0"/>
              <a:t>(</a:t>
            </a:r>
            <a:r>
              <a:rPr lang="ja-JP" altLang="en-US" sz="1400" dirty="0" smtClean="0"/>
              <a:t>赤丸部分</a:t>
            </a:r>
            <a:r>
              <a:rPr lang="en-US" altLang="ja-JP" sz="1400" dirty="0" smtClean="0"/>
              <a:t>)</a:t>
            </a:r>
            <a:r>
              <a:rPr lang="ja-JP" altLang="en-US" sz="1400" dirty="0" smtClean="0"/>
              <a:t>を消去</a:t>
            </a:r>
            <a:r>
              <a:rPr lang="ja-JP" altLang="en-US" sz="1400" dirty="0" smtClean="0"/>
              <a:t>する</a:t>
            </a:r>
            <a:r>
              <a:rPr lang="ja-JP" altLang="en-US" sz="1400" dirty="0" smtClean="0"/>
              <a:t>と</a:t>
            </a:r>
            <a:endParaRPr lang="en-US" altLang="ja-JP" sz="1400" dirty="0" smtClean="0"/>
          </a:p>
          <a:p>
            <a:pPr algn="l"/>
            <a:r>
              <a:rPr lang="ja-JP" altLang="en-US" sz="1400" dirty="0" smtClean="0"/>
              <a:t>左のゲームオーバー画面の</a:t>
            </a:r>
            <a:endParaRPr lang="en-US" altLang="ja-JP" sz="1400" dirty="0" smtClean="0"/>
          </a:p>
          <a:p>
            <a:pPr algn="l"/>
            <a:r>
              <a:rPr lang="ja-JP" altLang="en-US" sz="1400" dirty="0" smtClean="0"/>
              <a:t>「</a:t>
            </a:r>
            <a:r>
              <a:rPr lang="en-US" altLang="ja-JP" sz="1400" dirty="0" err="1" smtClean="0"/>
              <a:t>Submmit</a:t>
            </a:r>
            <a:r>
              <a:rPr lang="ja-JP" altLang="en-US" sz="1400" dirty="0" smtClean="0"/>
              <a:t>」</a:t>
            </a:r>
            <a:r>
              <a:rPr lang="ja-JP" altLang="en-US" sz="1400" dirty="0" smtClean="0"/>
              <a:t>ボタン押した</a:t>
            </a:r>
            <a:r>
              <a:rPr lang="ja-JP" altLang="en-US" sz="1400" dirty="0" smtClean="0"/>
              <a:t>際</a:t>
            </a:r>
            <a:r>
              <a:rPr lang="ja-JP" altLang="en-US" sz="1400" dirty="0" smtClean="0"/>
              <a:t>に</a:t>
            </a:r>
            <a:endParaRPr lang="en-US" altLang="ja-JP" sz="1400" dirty="0" smtClean="0"/>
          </a:p>
          <a:p>
            <a:pPr algn="l"/>
            <a:r>
              <a:rPr lang="ja-JP" altLang="en-US" sz="1400" dirty="0" smtClean="0"/>
              <a:t>入力した名前と</a:t>
            </a:r>
            <a:r>
              <a:rPr lang="ja-JP" altLang="en-US" sz="1400" dirty="0" smtClean="0"/>
              <a:t>スコアを保存できるようになります</a:t>
            </a:r>
            <a:endParaRPr lang="ja-JP" altLang="en-US" sz="1400" dirty="0"/>
          </a:p>
        </p:txBody>
      </p:sp>
      <p:sp>
        <p:nvSpPr>
          <p:cNvPr id="10" name="円/楕円 9"/>
          <p:cNvSpPr/>
          <p:nvPr/>
        </p:nvSpPr>
        <p:spPr>
          <a:xfrm>
            <a:off x="2783196" y="3212406"/>
            <a:ext cx="288032" cy="2816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Picture 3" descr="C:\Users\fumisato\Documents\ハンズオン\スコア画面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935" y="813862"/>
            <a:ext cx="2303445" cy="146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83459" y="4581128"/>
            <a:ext cx="3096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 smtClean="0"/>
              <a:t>動作確認</a:t>
            </a:r>
            <a:endParaRPr lang="en-US" altLang="ja-JP" sz="1400" b="1" dirty="0" smtClean="0"/>
          </a:p>
          <a:p>
            <a:endParaRPr kumimoji="1" lang="en-US" altLang="ja-JP" sz="1400" dirty="0" smtClean="0"/>
          </a:p>
          <a:p>
            <a:r>
              <a:rPr kumimoji="1" lang="ja-JP" altLang="en-US" sz="1400" dirty="0" smtClean="0"/>
              <a:t>一度</a:t>
            </a:r>
            <a:r>
              <a:rPr kumimoji="1" lang="en-US" altLang="ja-JP" sz="1400" dirty="0" smtClean="0"/>
              <a:t>Stage</a:t>
            </a:r>
            <a:r>
              <a:rPr kumimoji="1" lang="ja-JP" altLang="en-US" sz="1400" dirty="0" smtClean="0"/>
              <a:t>シーンに戻っていただき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ゲームを実行してください</a:t>
            </a:r>
            <a:endParaRPr kumimoji="1" lang="ja-JP" altLang="en-US" sz="1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r="42344" b="58561"/>
          <a:stretch/>
        </p:blipFill>
        <p:spPr>
          <a:xfrm>
            <a:off x="3898812" y="4950460"/>
            <a:ext cx="5245188" cy="1463037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 bwMode="auto">
          <a:xfrm>
            <a:off x="683568" y="5736158"/>
            <a:ext cx="3096344" cy="903582"/>
          </a:xfrm>
          <a:prstGeom prst="wedgeRoundRectCallout">
            <a:avLst>
              <a:gd name="adj1" fmla="val 56218"/>
              <a:gd name="adj2" fmla="val -17554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z="1400" dirty="0">
                <a:solidFill>
                  <a:prstClr val="black"/>
                </a:solidFill>
              </a:rPr>
              <a:t>ゲームオーバー後</a:t>
            </a:r>
            <a:endParaRPr lang="en-US" altLang="ja-JP" sz="1400" dirty="0">
              <a:solidFill>
                <a:prstClr val="black"/>
              </a:solidFill>
            </a:endParaRPr>
          </a:p>
          <a:p>
            <a:pPr lvl="0"/>
            <a:r>
              <a:rPr lang="ja-JP" altLang="en-US" sz="1400" dirty="0">
                <a:solidFill>
                  <a:prstClr val="black"/>
                </a:solidFill>
              </a:rPr>
              <a:t>管理画面よりデータストア</a:t>
            </a:r>
            <a:r>
              <a:rPr lang="ja-JP" altLang="en-US" sz="1400" dirty="0" smtClean="0">
                <a:solidFill>
                  <a:prstClr val="black"/>
                </a:solidFill>
              </a:rPr>
              <a:t>を</a:t>
            </a:r>
            <a:endParaRPr lang="en-US" altLang="ja-JP" sz="14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1400" dirty="0" smtClean="0">
                <a:solidFill>
                  <a:prstClr val="black"/>
                </a:solidFill>
              </a:rPr>
              <a:t>ご確認</a:t>
            </a:r>
            <a:r>
              <a:rPr lang="ja-JP" altLang="en-US" sz="1400" dirty="0">
                <a:solidFill>
                  <a:prstClr val="black"/>
                </a:solidFill>
              </a:rPr>
              <a:t>いただき左記のよう</a:t>
            </a:r>
            <a:r>
              <a:rPr lang="ja-JP" altLang="en-US" sz="1400" dirty="0" smtClean="0">
                <a:solidFill>
                  <a:prstClr val="black"/>
                </a:solidFill>
              </a:rPr>
              <a:t>に</a:t>
            </a:r>
            <a:endParaRPr lang="en-US" altLang="ja-JP" sz="14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1400" dirty="0" smtClean="0">
                <a:solidFill>
                  <a:prstClr val="black"/>
                </a:solidFill>
              </a:rPr>
              <a:t>データ</a:t>
            </a:r>
            <a:r>
              <a:rPr lang="ja-JP" altLang="en-US" sz="1400" dirty="0">
                <a:solidFill>
                  <a:prstClr val="black"/>
                </a:solidFill>
              </a:rPr>
              <a:t>が入っていれば成功です</a:t>
            </a:r>
            <a:endParaRPr lang="ja-JP" alt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4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</a:t>
            </a:r>
            <a:r>
              <a:rPr lang="ja-JP" altLang="en-US" dirty="0"/>
              <a:t>サンプル</a:t>
            </a:r>
            <a:r>
              <a:rPr lang="ja-JP" altLang="en-US" dirty="0" smtClean="0"/>
              <a:t>への</a:t>
            </a:r>
            <a:r>
              <a:rPr lang="en-US" altLang="ja-JP" dirty="0" smtClean="0"/>
              <a:t>NCMB</a:t>
            </a:r>
            <a:r>
              <a:rPr lang="ja-JP" altLang="en-US" dirty="0"/>
              <a:t> </a:t>
            </a:r>
            <a:r>
              <a:rPr lang="en-US" altLang="ja-JP" dirty="0" smtClean="0"/>
              <a:t>Unity</a:t>
            </a:r>
            <a:r>
              <a:rPr lang="ja-JP" altLang="en-US" dirty="0"/>
              <a:t> </a:t>
            </a:r>
            <a:r>
              <a:rPr lang="en-US" altLang="ja-JP" dirty="0" smtClean="0"/>
              <a:t>SDK</a:t>
            </a:r>
            <a:r>
              <a:rPr lang="ja-JP" altLang="en-US" dirty="0"/>
              <a:t> </a:t>
            </a:r>
            <a:r>
              <a:rPr lang="ja-JP" altLang="en-US" dirty="0" smtClean="0"/>
              <a:t>組み込み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サーバー</a:t>
            </a:r>
            <a:r>
              <a:rPr lang="ja-JP" altLang="en-US" dirty="0"/>
              <a:t>に</a:t>
            </a:r>
            <a:r>
              <a:rPr lang="ja-JP" altLang="en-US" dirty="0" smtClean="0"/>
              <a:t>スコアを書き込む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ja-JP" altLang="en-US" dirty="0"/>
              <a:t>ランキング</a:t>
            </a:r>
            <a:r>
              <a:rPr kumimoji="1" lang="ja-JP" altLang="en-US" dirty="0" smtClean="0"/>
              <a:t>を表示する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049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</a:t>
            </a:r>
            <a:r>
              <a:rPr lang="ja-JP" altLang="en-US" dirty="0"/>
              <a:t>サンプルへ</a:t>
            </a:r>
            <a:r>
              <a:rPr lang="ja-JP" altLang="en-US" dirty="0" smtClean="0"/>
              <a:t>の</a:t>
            </a:r>
            <a:r>
              <a:rPr lang="en-US" altLang="ja-JP" dirty="0" smtClean="0"/>
              <a:t>NCMB</a:t>
            </a:r>
            <a:r>
              <a:rPr lang="ja-JP" altLang="en-US" dirty="0"/>
              <a:t> </a:t>
            </a:r>
            <a:r>
              <a:rPr lang="en-US" altLang="ja-JP" dirty="0" smtClean="0"/>
              <a:t>Unity</a:t>
            </a:r>
            <a:r>
              <a:rPr lang="ja-JP" altLang="en-US" dirty="0"/>
              <a:t> </a:t>
            </a:r>
            <a:r>
              <a:rPr lang="en-US" altLang="ja-JP" dirty="0" smtClean="0"/>
              <a:t>SDK</a:t>
            </a:r>
            <a:r>
              <a:rPr lang="ja-JP" altLang="en-US" dirty="0"/>
              <a:t> </a:t>
            </a:r>
            <a:r>
              <a:rPr lang="ja-JP" altLang="en-US" dirty="0" smtClean="0"/>
              <a:t>組み込み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サーバー</a:t>
            </a:r>
            <a:r>
              <a:rPr lang="ja-JP" altLang="en-US" dirty="0"/>
              <a:t>に</a:t>
            </a:r>
            <a:r>
              <a:rPr lang="ja-JP" altLang="en-US" dirty="0" smtClean="0"/>
              <a:t>スコアを書き込む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ja-JP" altLang="en-US" dirty="0"/>
              <a:t>ランキング</a:t>
            </a:r>
            <a:r>
              <a:rPr kumimoji="1" lang="ja-JP" altLang="en-US" dirty="0" smtClean="0"/>
              <a:t>を表示する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325433" y="1548255"/>
            <a:ext cx="4464496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005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ハンズオン前の準備　</a:t>
            </a:r>
            <a:r>
              <a:rPr lang="ja-JP" altLang="en-US" dirty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mobile backend</a:t>
            </a:r>
            <a:r>
              <a:rPr kumimoji="1" lang="ja-JP" altLang="en-US" dirty="0" smtClean="0"/>
              <a:t>の登録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本日のサンプルのダウンロード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909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fumisato\Documents\ハンズオン\キャプチャ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268760"/>
            <a:ext cx="2830785" cy="304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marL="0" indent="0"/>
            <a:r>
              <a:rPr lang="en-US" altLang="ja-JP" dirty="0"/>
              <a:t>mobile backend</a:t>
            </a:r>
            <a:r>
              <a:rPr lang="ja-JP" altLang="en-US" dirty="0"/>
              <a:t>の登録</a:t>
            </a:r>
            <a:endParaRPr lang="en-US" altLang="ja-JP" dirty="0"/>
          </a:p>
        </p:txBody>
      </p:sp>
      <p:graphicFrame>
        <p:nvGraphicFramePr>
          <p:cNvPr id="4" name="図表 3"/>
          <p:cNvGraphicFramePr/>
          <p:nvPr>
            <p:extLst>
              <p:ext uri="{D42A27DB-BD31-4B8C-83A1-F6EECF244321}">
                <p14:modId xmlns:p14="http://schemas.microsoft.com/office/powerpoint/2010/main" val="1340308585"/>
              </p:ext>
            </p:extLst>
          </p:nvPr>
        </p:nvGraphicFramePr>
        <p:xfrm>
          <a:off x="-252536" y="1772816"/>
          <a:ext cx="5256584" cy="3919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98" name="Picture 2" descr="C:\Users\fumisato\Documents\ハンズオン\niftyId取得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789040"/>
            <a:ext cx="2738679" cy="276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4884799" y="2906942"/>
            <a:ext cx="1390625" cy="2340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364088" y="6370489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 smtClean="0"/>
              <a:t>niftyID</a:t>
            </a:r>
            <a:r>
              <a:rPr lang="ja-JP" altLang="en-US" dirty="0" smtClean="0"/>
              <a:t>取得画面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0032" y="88445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お申込みページ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279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本日のサンプルの</a:t>
            </a:r>
            <a:r>
              <a:rPr kumimoji="1" lang="en-US" altLang="ja-JP" dirty="0" smtClean="0"/>
              <a:t>DL</a:t>
            </a:r>
            <a:endParaRPr kumimoji="1" lang="ja-JP" altLang="en-US" dirty="0"/>
          </a:p>
        </p:txBody>
      </p:sp>
      <p:graphicFrame>
        <p:nvGraphicFramePr>
          <p:cNvPr id="4" name="図表 3"/>
          <p:cNvGraphicFramePr/>
          <p:nvPr>
            <p:extLst>
              <p:ext uri="{D42A27DB-BD31-4B8C-83A1-F6EECF244321}">
                <p14:modId xmlns:p14="http://schemas.microsoft.com/office/powerpoint/2010/main" val="3560859831"/>
              </p:ext>
            </p:extLst>
          </p:nvPr>
        </p:nvGraphicFramePr>
        <p:xfrm>
          <a:off x="-252536" y="1772816"/>
          <a:ext cx="5256584" cy="3919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2" name="Picture 2" descr="C:\Users\fumisato\Documents\ハンズオン\Start画面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60550"/>
            <a:ext cx="3096344" cy="193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4932040" y="129082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ゲーム実行時の画面</a:t>
            </a:r>
            <a:endParaRPr kumimoji="1" lang="ja-JP" altLang="en-US" dirty="0"/>
          </a:p>
        </p:txBody>
      </p:sp>
      <p:pic>
        <p:nvPicPr>
          <p:cNvPr id="5123" name="Picture 3" descr="C:\Users\fumisato\Documents\ハンズオン\スコア画面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278" y="4158372"/>
            <a:ext cx="3240807" cy="205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5192581" y="3789040"/>
            <a:ext cx="325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ゲームオーバー時の画面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473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</a:t>
            </a:r>
            <a:r>
              <a:rPr lang="ja-JP" altLang="en-US" dirty="0"/>
              <a:t>サンプルへ</a:t>
            </a:r>
            <a:r>
              <a:rPr lang="ja-JP" altLang="en-US" dirty="0" smtClean="0"/>
              <a:t>の</a:t>
            </a:r>
            <a:r>
              <a:rPr lang="en-US" altLang="ja-JP" dirty="0" smtClean="0"/>
              <a:t>NCMB</a:t>
            </a:r>
            <a:r>
              <a:rPr lang="ja-JP" altLang="en-US" dirty="0"/>
              <a:t> </a:t>
            </a:r>
            <a:r>
              <a:rPr lang="en-US" altLang="ja-JP" dirty="0" smtClean="0"/>
              <a:t>Unity</a:t>
            </a:r>
            <a:r>
              <a:rPr lang="ja-JP" altLang="en-US" dirty="0"/>
              <a:t> </a:t>
            </a:r>
            <a:r>
              <a:rPr lang="en-US" altLang="ja-JP" dirty="0" smtClean="0"/>
              <a:t>SDK</a:t>
            </a:r>
            <a:r>
              <a:rPr lang="ja-JP" altLang="en-US" dirty="0"/>
              <a:t> </a:t>
            </a:r>
            <a:r>
              <a:rPr lang="ja-JP" altLang="en-US" dirty="0" smtClean="0"/>
              <a:t>組み込み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サーバー</a:t>
            </a:r>
            <a:r>
              <a:rPr lang="ja-JP" altLang="en-US" dirty="0"/>
              <a:t>に</a:t>
            </a:r>
            <a:r>
              <a:rPr lang="ja-JP" altLang="en-US" dirty="0" smtClean="0"/>
              <a:t>スコアを書き込む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ja-JP" altLang="en-US" dirty="0"/>
              <a:t>ランキング</a:t>
            </a:r>
            <a:r>
              <a:rPr kumimoji="1" lang="ja-JP" altLang="en-US" dirty="0" smtClean="0"/>
              <a:t>を表示する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325432" y="2204864"/>
            <a:ext cx="8207007" cy="6353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28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ニフティクラウド</a:t>
            </a:r>
            <a:r>
              <a:rPr kumimoji="1" lang="en-US" altLang="ja-JP" dirty="0" smtClean="0"/>
              <a:t>mobile backend</a:t>
            </a:r>
            <a:r>
              <a:rPr kumimoji="1" lang="ja-JP" altLang="en-US" dirty="0" smtClean="0"/>
              <a:t>とは？</a:t>
            </a:r>
            <a:endParaRPr kumimoji="1" lang="ja-JP" altLang="en-US" dirty="0"/>
          </a:p>
        </p:txBody>
      </p:sp>
      <p:pic>
        <p:nvPicPr>
          <p:cNvPr id="38" name="図 3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2" y="625058"/>
            <a:ext cx="3720783" cy="3480967"/>
          </a:xfrm>
          <a:prstGeom prst="rect">
            <a:avLst/>
          </a:prstGeom>
        </p:spPr>
      </p:pic>
      <p:sp>
        <p:nvSpPr>
          <p:cNvPr id="39" name="テキスト ボックス 38"/>
          <p:cNvSpPr txBox="1"/>
          <p:nvPr/>
        </p:nvSpPr>
        <p:spPr>
          <a:xfrm>
            <a:off x="3858912" y="825544"/>
            <a:ext cx="5112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solidFill>
                  <a:srgbClr val="00378C"/>
                </a:solidFill>
              </a:rPr>
              <a:t>スマートフォンアプリの</a:t>
            </a:r>
            <a:r>
              <a:rPr lang="ja-JP" altLang="en-US" sz="1400" b="1" dirty="0" smtClean="0">
                <a:solidFill>
                  <a:srgbClr val="FF0000"/>
                </a:solidFill>
              </a:rPr>
              <a:t>バックエンド機能</a:t>
            </a:r>
            <a:r>
              <a:rPr lang="ja-JP" altLang="en-US" sz="1400" dirty="0" smtClean="0">
                <a:solidFill>
                  <a:srgbClr val="00378C"/>
                </a:solidFill>
              </a:rPr>
              <a:t>が</a:t>
            </a:r>
            <a:endParaRPr lang="en-US" altLang="ja-JP" sz="1400" dirty="0" smtClean="0">
              <a:solidFill>
                <a:srgbClr val="00378C"/>
              </a:solidFill>
            </a:endParaRPr>
          </a:p>
          <a:p>
            <a:r>
              <a:rPr kumimoji="1" lang="ja-JP" altLang="en-US" sz="2800" b="1" dirty="0" smtClean="0">
                <a:solidFill>
                  <a:srgbClr val="FF0000"/>
                </a:solidFill>
              </a:rPr>
              <a:t>開発不要</a:t>
            </a:r>
            <a:r>
              <a:rPr kumimoji="1" lang="ja-JP" altLang="en-US" sz="1400" dirty="0" smtClean="0">
                <a:solidFill>
                  <a:srgbClr val="00378C"/>
                </a:solidFill>
              </a:rPr>
              <a:t>になる</a:t>
            </a:r>
            <a:r>
              <a:rPr kumimoji="1" lang="ja-JP" altLang="en-US" sz="2800" b="1" dirty="0" smtClean="0">
                <a:solidFill>
                  <a:srgbClr val="00378C"/>
                </a:solidFill>
              </a:rPr>
              <a:t>クラウドサービス</a:t>
            </a:r>
            <a:endParaRPr kumimoji="1" lang="ja-JP" altLang="en-US" sz="2800" b="1" dirty="0">
              <a:solidFill>
                <a:srgbClr val="00378C"/>
              </a:solidFill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858912" y="1471558"/>
            <a:ext cx="497443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ニフティクラウド</a:t>
            </a:r>
            <a:r>
              <a:rPr kumimoji="1" lang="en-US" altLang="ja-JP" sz="1400" dirty="0" smtClean="0"/>
              <a:t>mobile backend</a:t>
            </a:r>
            <a:r>
              <a:rPr kumimoji="1" lang="ja-JP" altLang="en-US" sz="1400" dirty="0" smtClean="0"/>
              <a:t>とは</a:t>
            </a:r>
            <a:endParaRPr kumimoji="1" lang="en-US" altLang="ja-JP" sz="1400" dirty="0" smtClean="0"/>
          </a:p>
          <a:p>
            <a:r>
              <a:rPr kumimoji="1" lang="en-US" altLang="ja-JP" sz="1400" dirty="0" err="1" smtClean="0"/>
              <a:t>mBaaS</a:t>
            </a:r>
            <a:r>
              <a:rPr kumimoji="1" lang="en-US" altLang="ja-JP" sz="1400" dirty="0" smtClean="0"/>
              <a:t>(mobile backend as a Service)</a:t>
            </a:r>
            <a:r>
              <a:rPr kumimoji="1" lang="ja-JP" altLang="en-US" sz="1400" dirty="0" smtClean="0"/>
              <a:t>と</a:t>
            </a:r>
            <a:r>
              <a:rPr lang="ja-JP" altLang="en-US" sz="1400" dirty="0" smtClean="0"/>
              <a:t>呼ばれる</a:t>
            </a:r>
            <a:r>
              <a:rPr kumimoji="1" lang="ja-JP" altLang="en-US" sz="1400" dirty="0" smtClean="0"/>
              <a:t>、</a:t>
            </a:r>
            <a:endParaRPr kumimoji="1" lang="en-US" altLang="ja-JP" sz="1400" dirty="0" smtClean="0"/>
          </a:p>
          <a:p>
            <a:r>
              <a:rPr lang="ja-JP" altLang="en-US" sz="1400" dirty="0" smtClean="0"/>
              <a:t>クラウドサービスのジャンルのひとつで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スマートフォンアプリでよく利用される汎用的な機能を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クラウドから提供するサービスです。</a:t>
            </a:r>
            <a:endParaRPr kumimoji="1" lang="en-US" altLang="ja-JP" sz="1400" dirty="0" smtClean="0"/>
          </a:p>
          <a:p>
            <a:endParaRPr lang="en-US" altLang="ja-JP" sz="1400" dirty="0"/>
          </a:p>
          <a:p>
            <a:r>
              <a:rPr kumimoji="1" lang="ja-JP" altLang="en-US" sz="1400" dirty="0" smtClean="0"/>
              <a:t>クラウド上に用意された機能を</a:t>
            </a:r>
            <a:r>
              <a:rPr kumimoji="1" lang="en-US" altLang="ja-JP" sz="1400" dirty="0" smtClean="0"/>
              <a:t>API</a:t>
            </a:r>
            <a:r>
              <a:rPr kumimoji="1" lang="ja-JP" altLang="en-US" sz="1400" dirty="0" smtClean="0"/>
              <a:t>・</a:t>
            </a:r>
            <a:r>
              <a:rPr kumimoji="1" lang="en-US" altLang="ja-JP" sz="1400" dirty="0" smtClean="0"/>
              <a:t>SDK</a:t>
            </a:r>
            <a:r>
              <a:rPr kumimoji="1" lang="ja-JP" altLang="en-US" sz="1400" dirty="0" smtClean="0"/>
              <a:t>で呼び出すだけで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利用できるので、サーバー開発・運用不要で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よりリッチなバックエンド機能をアプリに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実装することができ、工数削減による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コストカット・スピードアップに貢献します。</a:t>
            </a:r>
            <a:endParaRPr kumimoji="1" lang="en-US" altLang="ja-JP" sz="1400" dirty="0" smtClean="0"/>
          </a:p>
          <a:p>
            <a:r>
              <a:rPr lang="en-US" altLang="ja-JP" sz="1100" dirty="0" smtClean="0"/>
              <a:t>※SDK</a:t>
            </a:r>
            <a:r>
              <a:rPr lang="ja-JP" altLang="en-US" sz="1100" dirty="0" smtClean="0"/>
              <a:t>は</a:t>
            </a:r>
            <a:r>
              <a:rPr lang="en-US" altLang="ja-JP" sz="1100" dirty="0" err="1" smtClean="0"/>
              <a:t>Unity,iOS</a:t>
            </a:r>
            <a:r>
              <a:rPr lang="en-US" altLang="ja-JP" sz="1100" dirty="0" smtClean="0"/>
              <a:t> ,</a:t>
            </a:r>
            <a:r>
              <a:rPr lang="en-US" altLang="ja-JP" sz="1100" dirty="0" err="1" smtClean="0"/>
              <a:t>Android,JavaScript</a:t>
            </a:r>
            <a:r>
              <a:rPr lang="ja-JP" altLang="en-US" sz="1100" dirty="0" smtClean="0"/>
              <a:t>の</a:t>
            </a:r>
            <a:r>
              <a:rPr lang="en-US" altLang="ja-JP" sz="1100" dirty="0" smtClean="0"/>
              <a:t>4</a:t>
            </a:r>
            <a:r>
              <a:rPr lang="ja-JP" altLang="en-US" sz="1100" dirty="0" err="1" smtClean="0"/>
              <a:t>つを提</a:t>
            </a:r>
            <a:r>
              <a:rPr lang="ja-JP" altLang="en-US" sz="1100" dirty="0" smtClean="0"/>
              <a:t>供しております</a:t>
            </a:r>
            <a:endParaRPr kumimoji="1" lang="ja-JP" altLang="en-US" sz="1100" dirty="0"/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82"/>
          <a:stretch/>
        </p:blipFill>
        <p:spPr>
          <a:xfrm>
            <a:off x="141372" y="4581128"/>
            <a:ext cx="8856984" cy="2079896"/>
          </a:xfrm>
          <a:prstGeom prst="rect">
            <a:avLst/>
          </a:prstGeom>
        </p:spPr>
      </p:pic>
      <p:sp>
        <p:nvSpPr>
          <p:cNvPr id="43" name="テキスト ボックス 42"/>
          <p:cNvSpPr txBox="1"/>
          <p:nvPr/>
        </p:nvSpPr>
        <p:spPr>
          <a:xfrm>
            <a:off x="162702" y="43172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提供中の機能</a:t>
            </a:r>
            <a:endParaRPr kumimoji="1" lang="ja-JP" altLang="en-US" dirty="0"/>
          </a:p>
        </p:txBody>
      </p:sp>
      <p:sp>
        <p:nvSpPr>
          <p:cNvPr id="44" name="角丸四角形 43"/>
          <p:cNvSpPr/>
          <p:nvPr/>
        </p:nvSpPr>
        <p:spPr bwMode="auto">
          <a:xfrm>
            <a:off x="490332" y="6237312"/>
            <a:ext cx="914400" cy="194320"/>
          </a:xfrm>
          <a:prstGeom prst="roundRect">
            <a:avLst>
              <a:gd name="adj" fmla="val 0"/>
            </a:avLst>
          </a:prstGeom>
          <a:solidFill>
            <a:srgbClr val="871F1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45" name="角丸四角形 44"/>
          <p:cNvSpPr/>
          <p:nvPr/>
        </p:nvSpPr>
        <p:spPr bwMode="auto">
          <a:xfrm>
            <a:off x="1907704" y="6237312"/>
            <a:ext cx="914400" cy="194320"/>
          </a:xfrm>
          <a:prstGeom prst="roundRect">
            <a:avLst>
              <a:gd name="adj" fmla="val 0"/>
            </a:avLst>
          </a:prstGeom>
          <a:solidFill>
            <a:srgbClr val="3A2F7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46" name="角丸四角形 45"/>
          <p:cNvSpPr/>
          <p:nvPr/>
        </p:nvSpPr>
        <p:spPr bwMode="auto">
          <a:xfrm>
            <a:off x="3345127" y="6234880"/>
            <a:ext cx="914400" cy="194320"/>
          </a:xfrm>
          <a:prstGeom prst="roundRect">
            <a:avLst>
              <a:gd name="adj" fmla="val 0"/>
            </a:avLst>
          </a:prstGeom>
          <a:solidFill>
            <a:srgbClr val="8A6A1E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47" name="角丸四角形 46"/>
          <p:cNvSpPr/>
          <p:nvPr/>
        </p:nvSpPr>
        <p:spPr bwMode="auto">
          <a:xfrm>
            <a:off x="4782550" y="6234880"/>
            <a:ext cx="914400" cy="194320"/>
          </a:xfrm>
          <a:prstGeom prst="roundRect">
            <a:avLst>
              <a:gd name="adj" fmla="val 0"/>
            </a:avLst>
          </a:prstGeom>
          <a:solidFill>
            <a:srgbClr val="184A7C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48" name="角丸四角形 47"/>
          <p:cNvSpPr/>
          <p:nvPr/>
        </p:nvSpPr>
        <p:spPr bwMode="auto">
          <a:xfrm>
            <a:off x="6262803" y="6234880"/>
            <a:ext cx="914400" cy="194320"/>
          </a:xfrm>
          <a:prstGeom prst="roundRect">
            <a:avLst>
              <a:gd name="adj" fmla="val 0"/>
            </a:avLst>
          </a:prstGeom>
          <a:solidFill>
            <a:srgbClr val="537016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49" name="角丸四角形 48"/>
          <p:cNvSpPr/>
          <p:nvPr/>
        </p:nvSpPr>
        <p:spPr bwMode="auto">
          <a:xfrm>
            <a:off x="7687315" y="6234880"/>
            <a:ext cx="914400" cy="194320"/>
          </a:xfrm>
          <a:prstGeom prst="roundRect">
            <a:avLst>
              <a:gd name="adj" fmla="val 0"/>
            </a:avLst>
          </a:prstGeom>
          <a:solidFill>
            <a:srgbClr val="167F64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GP創英角ｺﾞｼｯｸUB" pitchFamily="50" charset="-128"/>
              <a:ea typeface="HGP創英角ｺﾞｼｯｸUB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7375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57857" y="274638"/>
            <a:ext cx="9459714" cy="1143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NCMB</a:t>
            </a:r>
            <a:r>
              <a:rPr lang="ja-JP" altLang="en-US" dirty="0" smtClean="0"/>
              <a:t> </a:t>
            </a:r>
            <a:r>
              <a:rPr lang="en-US" altLang="ja-JP" dirty="0" smtClean="0"/>
              <a:t>Unity</a:t>
            </a:r>
            <a:r>
              <a:rPr lang="ja-JP" altLang="en-US" dirty="0" smtClean="0"/>
              <a:t> </a:t>
            </a:r>
            <a:r>
              <a:rPr lang="en-US" altLang="ja-JP" dirty="0" smtClean="0"/>
              <a:t>SDK</a:t>
            </a:r>
            <a:r>
              <a:rPr lang="ja-JP" altLang="en-US" dirty="0" smtClean="0"/>
              <a:t> 組み込みタスクリスト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mobile backend</a:t>
            </a:r>
            <a:r>
              <a:rPr lang="ja-JP" altLang="en-US" dirty="0" err="1" smtClean="0"/>
              <a:t>での</a:t>
            </a:r>
            <a:r>
              <a:rPr lang="ja-JP" altLang="en-US" dirty="0" smtClean="0"/>
              <a:t>新規アプリ作成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/>
              <a:t>　</a:t>
            </a:r>
            <a:r>
              <a:rPr lang="en-US" altLang="ja-JP" dirty="0" smtClean="0"/>
              <a:t>SDK</a:t>
            </a:r>
            <a:r>
              <a:rPr lang="ja-JP" altLang="en-US" dirty="0" smtClean="0"/>
              <a:t>のダウンロード</a:t>
            </a:r>
            <a:r>
              <a:rPr lang="en-US" altLang="ja-JP" dirty="0" smtClean="0"/>
              <a:t>&amp;</a:t>
            </a:r>
            <a:r>
              <a:rPr lang="ja-JP" altLang="en-US" dirty="0" smtClean="0"/>
              <a:t>インポート</a:t>
            </a:r>
            <a:endParaRPr lang="en-US" altLang="ja-JP" dirty="0" smtClean="0"/>
          </a:p>
          <a:p>
            <a:pPr marL="0" indent="0">
              <a:buNone/>
            </a:pP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の組み込み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354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新規アプリケーション作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4" y="1628800"/>
            <a:ext cx="673417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四角形吹き出し 3"/>
          <p:cNvSpPr/>
          <p:nvPr/>
        </p:nvSpPr>
        <p:spPr>
          <a:xfrm>
            <a:off x="6161791" y="1988840"/>
            <a:ext cx="2808312" cy="1296144"/>
          </a:xfrm>
          <a:prstGeom prst="wedgeRectCallout">
            <a:avLst>
              <a:gd name="adj1" fmla="val -72157"/>
              <a:gd name="adj2" fmla="val 76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このような画面が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表示されます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mobile backend</a:t>
            </a:r>
            <a:r>
              <a:rPr lang="ja-JP" altLang="en-US" dirty="0" err="1" smtClean="0"/>
              <a:t>での</a:t>
            </a:r>
            <a:r>
              <a:rPr lang="ja-JP" altLang="en-US" dirty="0" smtClean="0"/>
              <a:t>新規アプリ作成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04664" y="1340768"/>
            <a:ext cx="8939336" cy="792088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ja-JP" dirty="0" smtClean="0"/>
              <a:t>mobile backend</a:t>
            </a:r>
            <a:r>
              <a:rPr kumimoji="1" lang="ja-JP" altLang="en-US" dirty="0" smtClean="0"/>
              <a:t>へログインをお願いします！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30767" y="5157192"/>
            <a:ext cx="8939336" cy="11996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dirty="0" smtClean="0"/>
              <a:t>unity shooting </a:t>
            </a:r>
            <a:r>
              <a:rPr lang="ja-JP" altLang="en-US" dirty="0" smtClean="0"/>
              <a:t>と入力して「新規作成」をクリック</a:t>
            </a:r>
            <a:endParaRPr lang="en-US" altLang="ja-JP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dirty="0" smtClean="0"/>
              <a:t>本アプリ用のサーバー環境ができます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95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DL&amp;</a:t>
            </a:r>
            <a:r>
              <a:rPr kumimoji="1" lang="ja-JP" altLang="en-US" dirty="0" smtClean="0"/>
              <a:t>インポート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693286"/>
            <a:ext cx="4546848" cy="391703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ja-JP" altLang="en-US" dirty="0" smtClean="0">
                <a:hlinkClick r:id="rId2"/>
              </a:rPr>
              <a:t>リンク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DL</a:t>
            </a:r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先ほど</a:t>
            </a:r>
            <a:r>
              <a:rPr lang="en-US" altLang="ja-JP" dirty="0"/>
              <a:t>DL</a:t>
            </a:r>
            <a:r>
              <a:rPr lang="ja-JP" altLang="en-US" dirty="0"/>
              <a:t>した</a:t>
            </a:r>
            <a:r>
              <a:rPr lang="ja-JP" altLang="en-US" dirty="0" smtClean="0"/>
              <a:t>サンプルゲームを</a:t>
            </a:r>
            <a:r>
              <a:rPr lang="ja-JP" altLang="en-US" dirty="0"/>
              <a:t>開いた状態で</a:t>
            </a: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err="1" smtClean="0"/>
              <a:t>NCMB_latest</a:t>
            </a:r>
            <a:r>
              <a:rPr lang="ja-JP" altLang="en-US" dirty="0" smtClean="0"/>
              <a:t>の</a:t>
            </a:r>
            <a:r>
              <a:rPr lang="en-US" altLang="ja-JP" dirty="0" smtClean="0"/>
              <a:t>Unity </a:t>
            </a:r>
            <a:r>
              <a:rPr lang="en-US" altLang="ja-JP" dirty="0"/>
              <a:t>package </a:t>
            </a:r>
            <a:r>
              <a:rPr lang="en-US" altLang="ja-JP" dirty="0" smtClean="0"/>
              <a:t>file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」をダブルクリック</a:t>
            </a:r>
            <a:endParaRPr kumimoji="1"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表示された右の画面の「</a:t>
            </a:r>
            <a:r>
              <a:rPr kumimoji="1" lang="en-US" altLang="ja-JP" dirty="0" smtClean="0"/>
              <a:t>Import</a:t>
            </a:r>
            <a:r>
              <a:rPr kumimoji="1" lang="ja-JP" altLang="en-US" dirty="0" smtClean="0"/>
              <a:t>」をクリック</a:t>
            </a:r>
            <a:endParaRPr kumimoji="1" lang="en-US" altLang="ja-JP" dirty="0" smtClean="0"/>
          </a:p>
        </p:txBody>
      </p:sp>
      <p:pic>
        <p:nvPicPr>
          <p:cNvPr id="2050" name="Picture 2" descr="SDKを配置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608" y="1268760"/>
            <a:ext cx="4176464" cy="47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円/楕円 4"/>
          <p:cNvSpPr/>
          <p:nvPr/>
        </p:nvSpPr>
        <p:spPr>
          <a:xfrm>
            <a:off x="8548431" y="5705792"/>
            <a:ext cx="416057" cy="3015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35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キーをコピーす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3876674"/>
            <a:ext cx="6372225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SDK</a:t>
            </a:r>
            <a:r>
              <a:rPr lang="ja-JP" altLang="en-US" dirty="0"/>
              <a:t>の組み込み　</a:t>
            </a:r>
            <a:r>
              <a:rPr lang="en-US" altLang="ja-JP" dirty="0"/>
              <a:t>3</a:t>
            </a:r>
            <a:endParaRPr kumimoji="1" lang="ja-JP" altLang="en-US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1008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アプリケーションキー、クライアントキーを設定します</a:t>
            </a:r>
            <a:endParaRPr kumimoji="1" lang="en-US" altLang="ja-JP" dirty="0" smtClean="0"/>
          </a:p>
        </p:txBody>
      </p:sp>
      <p:pic>
        <p:nvPicPr>
          <p:cNvPr id="1026" name="Picture 2" descr="各種キーを入力す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71686"/>
            <a:ext cx="396240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円/楕円 8"/>
          <p:cNvSpPr/>
          <p:nvPr/>
        </p:nvSpPr>
        <p:spPr>
          <a:xfrm>
            <a:off x="3491880" y="5849081"/>
            <a:ext cx="4392488" cy="10089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/>
        </p:nvSpPr>
        <p:spPr>
          <a:xfrm>
            <a:off x="1906724" y="3718746"/>
            <a:ext cx="2917304" cy="4585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/>
          <p:cNvCxnSpPr/>
          <p:nvPr/>
        </p:nvCxnSpPr>
        <p:spPr>
          <a:xfrm flipH="1" flipV="1">
            <a:off x="3275856" y="4177272"/>
            <a:ext cx="2016224" cy="167180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78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既存ゲームへの</a:t>
            </a:r>
            <a:r>
              <a:rPr lang="en-US" altLang="ja-JP" dirty="0" smtClean="0"/>
              <a:t>NCMB</a:t>
            </a:r>
            <a:r>
              <a:rPr lang="ja-JP" altLang="en-US" dirty="0"/>
              <a:t> </a:t>
            </a:r>
            <a:r>
              <a:rPr lang="en-US" altLang="ja-JP" dirty="0" smtClean="0"/>
              <a:t>Unity</a:t>
            </a:r>
            <a:r>
              <a:rPr lang="ja-JP" altLang="en-US" dirty="0"/>
              <a:t> </a:t>
            </a:r>
            <a:r>
              <a:rPr lang="en-US" altLang="ja-JP" dirty="0" smtClean="0"/>
              <a:t>SDK</a:t>
            </a:r>
            <a:r>
              <a:rPr lang="ja-JP" altLang="en-US" dirty="0"/>
              <a:t> </a:t>
            </a:r>
            <a:r>
              <a:rPr lang="ja-JP" altLang="en-US" dirty="0" smtClean="0"/>
              <a:t>組み込み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サーバー</a:t>
            </a:r>
            <a:r>
              <a:rPr lang="ja-JP" altLang="en-US" dirty="0"/>
              <a:t>に</a:t>
            </a:r>
            <a:r>
              <a:rPr lang="ja-JP" altLang="en-US" dirty="0" smtClean="0"/>
              <a:t>スコアを書き込む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ja-JP" altLang="en-US" dirty="0"/>
              <a:t>ランキング</a:t>
            </a:r>
            <a:r>
              <a:rPr kumimoji="1" lang="ja-JP" altLang="en-US" dirty="0" smtClean="0"/>
              <a:t>を表示する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305370" y="2708920"/>
            <a:ext cx="5778797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37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スコア</a:t>
            </a:r>
            <a:r>
              <a:rPr lang="ja-JP" altLang="en-US" dirty="0"/>
              <a:t>を</a:t>
            </a:r>
            <a:r>
              <a:rPr lang="ja-JP" altLang="en-US" dirty="0" smtClean="0"/>
              <a:t>書き込むタスクリスト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kumimoji="1" lang="en-US" altLang="ja-JP" dirty="0" err="1" smtClean="0"/>
              <a:t>SaveScore</a:t>
            </a:r>
            <a:r>
              <a:rPr kumimoji="1" lang="ja-JP" altLang="en-US" dirty="0" smtClean="0"/>
              <a:t>ロジックの実装</a:t>
            </a:r>
            <a:endParaRPr lang="en-US" altLang="ja-JP" dirty="0" smtClean="0"/>
          </a:p>
          <a:p>
            <a:pPr marL="0" indent="0">
              <a:buNone/>
            </a:pP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　</a:t>
            </a:r>
            <a:r>
              <a:rPr kumimoji="1" lang="en-US" altLang="ja-JP" dirty="0" err="1" smtClean="0"/>
              <a:t>SaveScore</a:t>
            </a:r>
            <a:r>
              <a:rPr kumimoji="1" lang="ja-JP" altLang="en-US" dirty="0" smtClean="0"/>
              <a:t>をアタッチさせる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3</a:t>
            </a:r>
            <a:r>
              <a:rPr lang="ja-JP" altLang="en-US" dirty="0" smtClean="0"/>
              <a:t>　スコアを保存する</a:t>
            </a:r>
            <a:r>
              <a:rPr lang="en-US" altLang="ja-JP" dirty="0" smtClean="0"/>
              <a:t>UI</a:t>
            </a:r>
            <a:r>
              <a:rPr lang="ja-JP" altLang="en-US" dirty="0" smtClean="0"/>
              <a:t>と紐づける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74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動作確認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ここまでの作業でサーバーにスコアを保存できるようになっています。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一度ゲームを遊んでみてスコアを保存し</a:t>
            </a:r>
            <a:r>
              <a:rPr lang="ja-JP" altLang="en-US" dirty="0" smtClean="0"/>
              <a:t>てみましょう！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7091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</a:t>
            </a:r>
            <a:r>
              <a:rPr lang="ja-JP" altLang="en-US" dirty="0"/>
              <a:t>サンプル</a:t>
            </a:r>
            <a:r>
              <a:rPr lang="ja-JP" altLang="en-US" dirty="0" smtClean="0"/>
              <a:t>への</a:t>
            </a:r>
            <a:r>
              <a:rPr lang="en-US" altLang="ja-JP" dirty="0" smtClean="0"/>
              <a:t>NCMB</a:t>
            </a:r>
            <a:r>
              <a:rPr lang="ja-JP" altLang="en-US" dirty="0"/>
              <a:t> </a:t>
            </a:r>
            <a:r>
              <a:rPr lang="en-US" altLang="ja-JP" dirty="0" smtClean="0"/>
              <a:t>Unity</a:t>
            </a:r>
            <a:r>
              <a:rPr lang="ja-JP" altLang="en-US" dirty="0"/>
              <a:t> </a:t>
            </a:r>
            <a:r>
              <a:rPr lang="en-US" altLang="ja-JP" dirty="0" smtClean="0"/>
              <a:t>SDK</a:t>
            </a:r>
            <a:r>
              <a:rPr lang="ja-JP" altLang="en-US" dirty="0"/>
              <a:t> </a:t>
            </a:r>
            <a:r>
              <a:rPr lang="ja-JP" altLang="en-US" dirty="0" smtClean="0"/>
              <a:t>組み込み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サーバー</a:t>
            </a:r>
            <a:r>
              <a:rPr lang="ja-JP" altLang="en-US" dirty="0"/>
              <a:t>に</a:t>
            </a:r>
            <a:r>
              <a:rPr lang="ja-JP" altLang="en-US" dirty="0" smtClean="0"/>
              <a:t>スコアを書き込む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ja-JP" altLang="en-US" dirty="0"/>
              <a:t>ランキング</a:t>
            </a:r>
            <a:r>
              <a:rPr kumimoji="1" lang="ja-JP" altLang="en-US" dirty="0" smtClean="0"/>
              <a:t>を表示する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305370" y="3337952"/>
            <a:ext cx="5778797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39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ランキング</a:t>
            </a:r>
            <a:r>
              <a:rPr lang="ja-JP" altLang="en-US" dirty="0"/>
              <a:t>を表示</a:t>
            </a:r>
            <a:r>
              <a:rPr lang="ja-JP" altLang="en-US" dirty="0" smtClean="0"/>
              <a:t>する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/>
              <a:t>～</a:t>
            </a:r>
            <a:r>
              <a:rPr lang="ja-JP" altLang="en-US" sz="3600" dirty="0" smtClean="0"/>
              <a:t>「</a:t>
            </a:r>
            <a:r>
              <a:rPr lang="en-US" altLang="ja-JP" sz="3600" dirty="0" err="1"/>
              <a:t>LeaderBoard</a:t>
            </a:r>
            <a:r>
              <a:rPr lang="ja-JP" altLang="en-US" sz="3600" dirty="0"/>
              <a:t>」シーンをインポート</a:t>
            </a:r>
            <a:r>
              <a:rPr lang="ja-JP" altLang="en-US" sz="3600" dirty="0" smtClean="0"/>
              <a:t>する</a:t>
            </a:r>
            <a:r>
              <a:rPr lang="ja-JP" altLang="en-US" sz="3600" dirty="0"/>
              <a:t>～</a:t>
            </a:r>
            <a:br>
              <a:rPr lang="ja-JP" altLang="en-US" sz="3600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/>
          <a:lstStyle/>
          <a:p>
            <a:r>
              <a:rPr lang="ja-JP" altLang="en-US" dirty="0" smtClean="0"/>
              <a:t>配布した</a:t>
            </a:r>
            <a:r>
              <a:rPr lang="en-US" altLang="ja-JP" dirty="0"/>
              <a:t>package file</a:t>
            </a:r>
            <a:r>
              <a:rPr lang="ja-JP" altLang="en-US" dirty="0" smtClean="0"/>
              <a:t>の「</a:t>
            </a:r>
            <a:r>
              <a:rPr lang="en-US" altLang="ja-JP" dirty="0" err="1" smtClean="0"/>
              <a:t>LeaderBoard</a:t>
            </a:r>
            <a:r>
              <a:rPr lang="ja-JP" altLang="en-US" dirty="0" smtClean="0"/>
              <a:t>」をダブルクリックしてインポートします</a:t>
            </a:r>
            <a:endParaRPr lang="en-US" altLang="ja-JP" dirty="0" smtClean="0"/>
          </a:p>
          <a:p>
            <a:r>
              <a:rPr kumimoji="1" lang="ja-JP" altLang="en-US" dirty="0" smtClean="0"/>
              <a:t>ゲームの</a:t>
            </a:r>
            <a:r>
              <a:rPr kumimoji="1" lang="en-US" altLang="ja-JP" dirty="0" smtClean="0"/>
              <a:t>Stage</a:t>
            </a:r>
            <a:r>
              <a:rPr kumimoji="1" lang="ja-JP" altLang="en-US" dirty="0" smtClean="0"/>
              <a:t>シーンの右上にある「</a:t>
            </a:r>
            <a:r>
              <a:rPr lang="en-US" altLang="ja-JP" dirty="0"/>
              <a:t> </a:t>
            </a:r>
            <a:r>
              <a:rPr lang="en-US" altLang="ja-JP" dirty="0" err="1"/>
              <a:t>LeaderBoard</a:t>
            </a:r>
            <a:r>
              <a:rPr lang="en-US" altLang="ja-JP" dirty="0"/>
              <a:t> </a:t>
            </a:r>
            <a:r>
              <a:rPr kumimoji="1" lang="ja-JP" altLang="en-US" dirty="0" smtClean="0"/>
              <a:t>」ボタンを押すとランキングが表示できます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522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サンプルへの</a:t>
            </a:r>
            <a:r>
              <a:rPr lang="en-US" altLang="ja-JP" dirty="0" smtClean="0"/>
              <a:t>NCMB</a:t>
            </a:r>
            <a:r>
              <a:rPr lang="ja-JP" altLang="en-US" dirty="0"/>
              <a:t> </a:t>
            </a:r>
            <a:r>
              <a:rPr lang="en-US" altLang="ja-JP" dirty="0" smtClean="0"/>
              <a:t>Unity</a:t>
            </a:r>
            <a:r>
              <a:rPr lang="ja-JP" altLang="en-US" dirty="0"/>
              <a:t> </a:t>
            </a:r>
            <a:r>
              <a:rPr lang="en-US" altLang="ja-JP" dirty="0" smtClean="0"/>
              <a:t>SDK</a:t>
            </a:r>
            <a:r>
              <a:rPr lang="ja-JP" altLang="en-US" dirty="0"/>
              <a:t> </a:t>
            </a:r>
            <a:r>
              <a:rPr lang="ja-JP" altLang="en-US" dirty="0" smtClean="0"/>
              <a:t>組み込み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サーバー</a:t>
            </a:r>
            <a:r>
              <a:rPr lang="ja-JP" altLang="en-US" dirty="0"/>
              <a:t>に</a:t>
            </a:r>
            <a:r>
              <a:rPr lang="ja-JP" altLang="en-US" dirty="0" smtClean="0"/>
              <a:t>スコアを書き込む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ja-JP" altLang="en-US" dirty="0"/>
              <a:t>ランキング</a:t>
            </a:r>
            <a:r>
              <a:rPr kumimoji="1" lang="ja-JP" altLang="en-US" dirty="0" smtClean="0"/>
              <a:t>を表示する</a:t>
            </a:r>
            <a:endParaRPr kumimoji="1"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ランキングの解説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305371" y="3861048"/>
            <a:ext cx="4338638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1763688" y="5157192"/>
            <a:ext cx="4730824" cy="1363996"/>
          </a:xfrm>
          <a:prstGeom prst="wedgeRectCallout">
            <a:avLst>
              <a:gd name="adj1" fmla="val -29247"/>
              <a:gd name="adj2" fmla="val -8924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今回</a:t>
            </a:r>
            <a:r>
              <a:rPr lang="ja-JP" altLang="en-US" sz="2800" dirty="0" smtClean="0">
                <a:solidFill>
                  <a:schemeClr val="tx1"/>
                </a:solidFill>
              </a:rPr>
              <a:t>のハンズオンの発展内容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42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Unity</a:t>
            </a:r>
            <a:r>
              <a:rPr kumimoji="1" lang="ja-JP" altLang="en-US" dirty="0" smtClean="0"/>
              <a:t>に導入することで実現できること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84" y="4714976"/>
            <a:ext cx="2980241" cy="1748408"/>
          </a:xfrm>
          <a:prstGeom prst="rect">
            <a:avLst/>
          </a:prstGeom>
        </p:spPr>
      </p:pic>
      <p:pic>
        <p:nvPicPr>
          <p:cNvPr id="5" name="Picture 2" descr="画面遷移概要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210" y="1124711"/>
            <a:ext cx="4413790" cy="275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完成イメージ図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509120"/>
            <a:ext cx="3325267" cy="206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4844706" y="787758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ユーザーログイン認証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148064" y="3825955"/>
            <a:ext cx="374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オンラインランキング</a:t>
            </a:r>
            <a:endParaRPr kumimoji="1" lang="ja-JP" altLang="en-US" sz="28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03784" y="3976312"/>
            <a:ext cx="37444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Android</a:t>
            </a:r>
            <a:r>
              <a:rPr kumimoji="1" lang="ja-JP" altLang="en-US" sz="1400" dirty="0" smtClean="0"/>
              <a:t>・</a:t>
            </a:r>
            <a:r>
              <a:rPr kumimoji="1" lang="en-US" altLang="ja-JP" sz="1400" dirty="0" smtClean="0"/>
              <a:t>iOS</a:t>
            </a:r>
            <a:r>
              <a:rPr kumimoji="1" lang="ja-JP" altLang="en-US" sz="1400" dirty="0" smtClean="0"/>
              <a:t>各</a:t>
            </a:r>
            <a:r>
              <a:rPr lang="ja-JP" altLang="en-US" sz="1400" dirty="0" smtClean="0"/>
              <a:t>プラットフォームへの</a:t>
            </a:r>
            <a:r>
              <a:rPr lang="ja-JP" altLang="en-US" sz="2800" dirty="0" smtClean="0"/>
              <a:t>プッシュ通知配信</a:t>
            </a:r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65714" y="894774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Unity</a:t>
            </a:r>
            <a:r>
              <a:rPr kumimoji="1" lang="ja-JP" altLang="en-US" sz="2800" dirty="0" err="1" smtClean="0"/>
              <a:t>で提</a:t>
            </a:r>
            <a:r>
              <a:rPr kumimoji="1" lang="ja-JP" altLang="en-US" sz="2800" dirty="0" smtClean="0"/>
              <a:t>供している機能</a:t>
            </a:r>
            <a:endParaRPr kumimoji="1" lang="ja-JP" altLang="en-US" sz="2800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" t="4195" r="66370" b="58981"/>
          <a:stretch/>
        </p:blipFill>
        <p:spPr>
          <a:xfrm>
            <a:off x="179512" y="1541881"/>
            <a:ext cx="2880320" cy="1728192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8" t="3375" r="34147" b="57950"/>
          <a:stretch/>
        </p:blipFill>
        <p:spPr>
          <a:xfrm>
            <a:off x="3164689" y="1506888"/>
            <a:ext cx="1356509" cy="1815111"/>
          </a:xfrm>
          <a:prstGeom prst="rect">
            <a:avLst/>
          </a:prstGeom>
        </p:spPr>
      </p:pic>
      <p:sp>
        <p:nvSpPr>
          <p:cNvPr id="15" name="角丸四角形 14"/>
          <p:cNvSpPr/>
          <p:nvPr/>
        </p:nvSpPr>
        <p:spPr bwMode="auto">
          <a:xfrm>
            <a:off x="489059" y="2999987"/>
            <a:ext cx="914400" cy="194320"/>
          </a:xfrm>
          <a:prstGeom prst="roundRect">
            <a:avLst>
              <a:gd name="adj" fmla="val 0"/>
            </a:avLst>
          </a:prstGeom>
          <a:solidFill>
            <a:srgbClr val="871F1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6" name="角丸四角形 15"/>
          <p:cNvSpPr/>
          <p:nvPr/>
        </p:nvSpPr>
        <p:spPr bwMode="auto">
          <a:xfrm>
            <a:off x="1906431" y="2999987"/>
            <a:ext cx="914400" cy="194320"/>
          </a:xfrm>
          <a:prstGeom prst="roundRect">
            <a:avLst>
              <a:gd name="adj" fmla="val 0"/>
            </a:avLst>
          </a:prstGeom>
          <a:solidFill>
            <a:srgbClr val="3A2F7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7" name="角丸四角形 16"/>
          <p:cNvSpPr/>
          <p:nvPr/>
        </p:nvSpPr>
        <p:spPr bwMode="auto">
          <a:xfrm>
            <a:off x="3381624" y="2981401"/>
            <a:ext cx="914400" cy="194320"/>
          </a:xfrm>
          <a:prstGeom prst="roundRect">
            <a:avLst>
              <a:gd name="adj" fmla="val 0"/>
            </a:avLst>
          </a:prstGeom>
          <a:solidFill>
            <a:srgbClr val="184A7C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GP創英角ｺﾞｼｯｸUB" pitchFamily="50" charset="-128"/>
              <a:ea typeface="HGP創英角ｺﾞｼｯｸUB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0148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LeaderBoard</a:t>
            </a:r>
            <a:r>
              <a:rPr kumimoji="1" lang="ja-JP" altLang="en-US" dirty="0" smtClean="0"/>
              <a:t>シーンの構成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 smtClean="0"/>
              <a:t>LeaderBoard</a:t>
            </a:r>
            <a:r>
              <a:rPr kumimoji="1" lang="ja-JP" altLang="en-US" dirty="0" smtClean="0"/>
              <a:t>シーン</a:t>
            </a:r>
            <a:r>
              <a:rPr lang="ja-JP" altLang="en-US" dirty="0"/>
              <a:t>に</a:t>
            </a:r>
            <a:r>
              <a:rPr kumimoji="1" lang="ja-JP" altLang="en-US" dirty="0" smtClean="0"/>
              <a:t>は以下のスクリプト</a:t>
            </a:r>
            <a:r>
              <a:rPr lang="ja-JP" altLang="en-US" dirty="0" smtClean="0"/>
              <a:t>が含まれています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LeaderBoard.cs</a:t>
            </a:r>
            <a:endParaRPr kumimoji="1" lang="en-US" altLang="ja-JP" dirty="0" smtClean="0"/>
          </a:p>
          <a:p>
            <a:pPr lvl="1"/>
            <a:r>
              <a:rPr lang="en-US" altLang="ja-JP" dirty="0" err="1" smtClean="0"/>
              <a:t>LeaderBoardManager.cs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Rankers.cs</a:t>
            </a:r>
            <a:endParaRPr lang="en-US" altLang="ja-JP" dirty="0" smtClean="0"/>
          </a:p>
          <a:p>
            <a:r>
              <a:rPr lang="ja-JP" altLang="en-US" dirty="0" smtClean="0"/>
              <a:t>スクリプト以外には以下のものが含まれています</a:t>
            </a:r>
            <a:endParaRPr lang="en-US" altLang="ja-JP" dirty="0" smtClean="0"/>
          </a:p>
          <a:p>
            <a:pPr lvl="1"/>
            <a:r>
              <a:rPr lang="ja-JP" altLang="en-US" dirty="0"/>
              <a:t>各種見出し</a:t>
            </a:r>
            <a:r>
              <a:rPr lang="en-US" altLang="ja-JP" dirty="0" err="1"/>
              <a:t>GUIText</a:t>
            </a:r>
            <a:r>
              <a:rPr lang="ja-JP" altLang="en-US" dirty="0"/>
              <a:t>オブジェクト</a:t>
            </a:r>
          </a:p>
          <a:p>
            <a:pPr lvl="1"/>
            <a:r>
              <a:rPr lang="ja-JP" altLang="en-US" dirty="0"/>
              <a:t>順位とプレイヤー名、スコアを表示する</a:t>
            </a:r>
            <a:r>
              <a:rPr lang="en-US" altLang="ja-JP" dirty="0" err="1"/>
              <a:t>GUIText</a:t>
            </a:r>
            <a:r>
              <a:rPr lang="ja-JP" altLang="en-US" dirty="0" smtClean="0"/>
              <a:t>オブジェクト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1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各スクリプト</a:t>
            </a:r>
            <a:r>
              <a:rPr lang="ja-JP" altLang="en-US" dirty="0" smtClean="0"/>
              <a:t>の解説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LeaderBoard.cs</a:t>
            </a:r>
            <a:endParaRPr lang="en-US" altLang="ja-JP" dirty="0"/>
          </a:p>
          <a:p>
            <a:pPr lvl="1"/>
            <a:r>
              <a:rPr lang="en-US" altLang="ja-JP" dirty="0"/>
              <a:t>mobile backend</a:t>
            </a:r>
            <a:r>
              <a:rPr lang="ja-JP" altLang="en-US" dirty="0"/>
              <a:t>と接続してスコアと名前を</a:t>
            </a:r>
            <a:r>
              <a:rPr lang="ja-JP" altLang="en-US" dirty="0" smtClean="0"/>
              <a:t>引き出す</a:t>
            </a:r>
            <a:endParaRPr lang="en-US" altLang="ja-JP" dirty="0" smtClean="0"/>
          </a:p>
          <a:p>
            <a:r>
              <a:rPr lang="en-US" altLang="ja-JP" dirty="0" err="1" smtClean="0"/>
              <a:t>LeaderBoardManager.cs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ランキングの表示部分の関数</a:t>
            </a:r>
            <a:endParaRPr kumimoji="1" lang="en-US" altLang="ja-JP" dirty="0" smtClean="0"/>
          </a:p>
          <a:p>
            <a:pPr lvl="1"/>
            <a:r>
              <a:rPr lang="en-US" altLang="ja-JP" dirty="0" err="1" smtClean="0"/>
              <a:t>LeadeBoard.cs</a:t>
            </a:r>
            <a:r>
              <a:rPr lang="ja-JP" altLang="en-US" dirty="0" smtClean="0"/>
              <a:t>を呼び出しスコアと名前を引き出す</a:t>
            </a:r>
            <a:endParaRPr lang="en-US" altLang="ja-JP" dirty="0" smtClean="0"/>
          </a:p>
          <a:p>
            <a:r>
              <a:rPr kumimoji="1" lang="en-US" altLang="ja-JP" dirty="0" err="1" smtClean="0"/>
              <a:t>Rankers.cs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引き出したスコアと名前を一時的に保存するもの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6596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LeaderBoard.cs</a:t>
            </a:r>
            <a:r>
              <a:rPr lang="ja-JP" altLang="en-US" dirty="0" smtClean="0"/>
              <a:t>の解説</a:t>
            </a:r>
            <a:r>
              <a:rPr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960203" y="1484784"/>
            <a:ext cx="7644245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949697" y="1484784"/>
            <a:ext cx="765475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 smtClean="0"/>
              <a:t> public </a:t>
            </a:r>
            <a:r>
              <a:rPr lang="en-US" altLang="ja-JP" dirty="0"/>
              <a:t>void </a:t>
            </a:r>
            <a:r>
              <a:rPr lang="en-US" altLang="ja-JP" dirty="0" err="1"/>
              <a:t>fetchTopRankers</a:t>
            </a:r>
            <a:r>
              <a:rPr lang="en-US" altLang="ja-JP" dirty="0" smtClean="0"/>
              <a:t>(){</a:t>
            </a:r>
          </a:p>
          <a:p>
            <a:endParaRPr lang="en-US" altLang="ja-JP" dirty="0"/>
          </a:p>
          <a:p>
            <a:r>
              <a:rPr lang="en-US" altLang="ja-JP" dirty="0" smtClean="0"/>
              <a:t>// </a:t>
            </a:r>
            <a:r>
              <a:rPr lang="ja-JP" altLang="en-US" dirty="0"/>
              <a:t>データストアの「</a:t>
            </a:r>
            <a:r>
              <a:rPr lang="en-US" altLang="ja-JP" dirty="0" err="1"/>
              <a:t>HighScore</a:t>
            </a:r>
            <a:r>
              <a:rPr lang="ja-JP" altLang="en-US" dirty="0"/>
              <a:t>」クラスから検索</a:t>
            </a:r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err="1" smtClean="0"/>
              <a:t>NCMBQuery</a:t>
            </a:r>
            <a:r>
              <a:rPr lang="en-US" altLang="ja-JP" dirty="0" smtClean="0"/>
              <a:t>&lt;</a:t>
            </a:r>
            <a:r>
              <a:rPr lang="en-US" altLang="ja-JP" dirty="0" err="1" smtClean="0"/>
              <a:t>NCMBObject</a:t>
            </a:r>
            <a:r>
              <a:rPr lang="en-US" altLang="ja-JP" dirty="0"/>
              <a:t>&gt; query = new </a:t>
            </a:r>
            <a:r>
              <a:rPr lang="en-US" altLang="ja-JP" dirty="0" err="1"/>
              <a:t>NCMBQuery</a:t>
            </a:r>
            <a:r>
              <a:rPr lang="en-US" altLang="ja-JP" dirty="0"/>
              <a:t>&lt;</a:t>
            </a:r>
            <a:r>
              <a:rPr lang="en-US" altLang="ja-JP" dirty="0" err="1"/>
              <a:t>NCMBObject</a:t>
            </a:r>
            <a:r>
              <a:rPr lang="en-US" altLang="ja-JP" dirty="0"/>
              <a:t>&gt; ("Score");</a:t>
            </a:r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err="1" smtClean="0"/>
              <a:t>query.OrderByDescending</a:t>
            </a:r>
            <a:r>
              <a:rPr lang="en-US" altLang="ja-JP" dirty="0" smtClean="0"/>
              <a:t> </a:t>
            </a:r>
            <a:r>
              <a:rPr lang="en-US" altLang="ja-JP" dirty="0"/>
              <a:t>("score");</a:t>
            </a:r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err="1" smtClean="0"/>
              <a:t>query.Limit</a:t>
            </a:r>
            <a:r>
              <a:rPr lang="en-US" altLang="ja-JP" dirty="0" smtClean="0"/>
              <a:t> </a:t>
            </a:r>
            <a:r>
              <a:rPr lang="en-US" altLang="ja-JP" dirty="0"/>
              <a:t>= 5</a:t>
            </a:r>
            <a:r>
              <a:rPr lang="en-US" altLang="ja-JP" dirty="0" smtClean="0"/>
              <a:t>;</a:t>
            </a:r>
            <a:r>
              <a:rPr lang="ja-JP" altLang="en-US" dirty="0" smtClean="0"/>
              <a:t>　</a:t>
            </a:r>
          </a:p>
        </p:txBody>
      </p:sp>
      <p:sp>
        <p:nvSpPr>
          <p:cNvPr id="7" name="四角形吹き出し 6"/>
          <p:cNvSpPr/>
          <p:nvPr/>
        </p:nvSpPr>
        <p:spPr>
          <a:xfrm>
            <a:off x="4139952" y="2420888"/>
            <a:ext cx="4730824" cy="681998"/>
          </a:xfrm>
          <a:prstGeom prst="wedgeRectCallout">
            <a:avLst>
              <a:gd name="adj1" fmla="val -12496"/>
              <a:gd name="adj2" fmla="val 671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スコアを保存している</a:t>
            </a:r>
            <a:r>
              <a:rPr lang="en-US" altLang="ja-JP" dirty="0" smtClean="0">
                <a:solidFill>
                  <a:schemeClr val="tx1"/>
                </a:solidFill>
              </a:rPr>
              <a:t>Score</a:t>
            </a:r>
            <a:r>
              <a:rPr lang="ja-JP" altLang="en-US" dirty="0" smtClean="0">
                <a:solidFill>
                  <a:schemeClr val="tx1"/>
                </a:solidFill>
              </a:rPr>
              <a:t>クラスを操作する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クエリの作成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四角形吹き出し 7"/>
          <p:cNvSpPr/>
          <p:nvPr/>
        </p:nvSpPr>
        <p:spPr>
          <a:xfrm>
            <a:off x="4669160" y="4043146"/>
            <a:ext cx="3672408" cy="681998"/>
          </a:xfrm>
          <a:prstGeom prst="wedgeRectCallout">
            <a:avLst>
              <a:gd name="adj1" fmla="val -54884"/>
              <a:gd name="adj2" fmla="val -65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</a:rPr>
              <a:t>score</a:t>
            </a:r>
            <a:r>
              <a:rPr lang="ja-JP" altLang="en-US" dirty="0" smtClean="0">
                <a:solidFill>
                  <a:schemeClr val="tx1"/>
                </a:solidFill>
              </a:rPr>
              <a:t>カラムを降順に並び替えて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引き出すよう設定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2555776" y="5604100"/>
            <a:ext cx="3672408" cy="681998"/>
          </a:xfrm>
          <a:prstGeom prst="wedgeRectCallout">
            <a:avLst>
              <a:gd name="adj1" fmla="val -61524"/>
              <a:gd name="adj2" fmla="val -4678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5</a:t>
            </a:r>
            <a:r>
              <a:rPr kumimoji="1" lang="ja-JP" altLang="en-US" dirty="0" smtClean="0">
                <a:solidFill>
                  <a:schemeClr val="tx1"/>
                </a:solidFill>
              </a:rPr>
              <a:t>個だけ取り出すように設定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99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LeaderBoard.cs</a:t>
            </a:r>
            <a:r>
              <a:rPr lang="ja-JP" altLang="en-US" dirty="0" smtClean="0"/>
              <a:t>の解説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960203" y="1484784"/>
            <a:ext cx="7644245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949697" y="1484784"/>
            <a:ext cx="765475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 smtClean="0"/>
              <a:t>query.FindAsync</a:t>
            </a:r>
            <a:r>
              <a:rPr lang="en-US" altLang="ja-JP" dirty="0" smtClean="0"/>
              <a:t> ((List&lt;</a:t>
            </a:r>
            <a:r>
              <a:rPr lang="en-US" altLang="ja-JP" dirty="0" err="1" smtClean="0"/>
              <a:t>NCMBObject</a:t>
            </a:r>
            <a:r>
              <a:rPr lang="en-US" altLang="ja-JP" dirty="0" smtClean="0"/>
              <a:t>&gt; </a:t>
            </a:r>
            <a:r>
              <a:rPr lang="en-US" altLang="ja-JP" dirty="0" err="1" smtClean="0"/>
              <a:t>objList</a:t>
            </a:r>
            <a:r>
              <a:rPr lang="en-US" altLang="ja-JP" dirty="0" smtClean="0"/>
              <a:t> ,</a:t>
            </a:r>
            <a:r>
              <a:rPr lang="en-US" altLang="ja-JP" dirty="0" err="1" smtClean="0"/>
              <a:t>NCMBException</a:t>
            </a:r>
            <a:r>
              <a:rPr lang="en-US" altLang="ja-JP" dirty="0" smtClean="0"/>
              <a:t> e) =&gt; {</a:t>
            </a:r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smtClean="0"/>
              <a:t>	if (e != null) {//</a:t>
            </a:r>
            <a:r>
              <a:rPr lang="ja-JP" altLang="en-US" dirty="0" smtClean="0"/>
              <a:t>検索失敗時の処理</a:t>
            </a:r>
          </a:p>
          <a:p>
            <a:r>
              <a:rPr lang="en-US" altLang="ja-JP" dirty="0" smtClean="0"/>
              <a:t>	} else {//</a:t>
            </a:r>
            <a:r>
              <a:rPr lang="ja-JP" altLang="en-US" dirty="0" smtClean="0"/>
              <a:t>検索成功時の処理</a:t>
            </a:r>
          </a:p>
          <a:p>
            <a:r>
              <a:rPr lang="en-US" altLang="ja-JP" dirty="0" smtClean="0"/>
              <a:t>		List&lt;</a:t>
            </a:r>
            <a:r>
              <a:rPr lang="en-US" altLang="ja-JP" dirty="0" err="1" smtClean="0"/>
              <a:t>NCMB.Rankers</a:t>
            </a:r>
            <a:r>
              <a:rPr lang="en-US" altLang="ja-JP" dirty="0" smtClean="0"/>
              <a:t>&gt; list = new List&lt;</a:t>
            </a:r>
            <a:r>
              <a:rPr lang="en-US" altLang="ja-JP" dirty="0" err="1" smtClean="0"/>
              <a:t>NCMB.Rankers</a:t>
            </a:r>
            <a:r>
              <a:rPr lang="en-US" altLang="ja-JP" dirty="0" smtClean="0"/>
              <a:t>&gt;();</a:t>
            </a:r>
          </a:p>
          <a:p>
            <a:r>
              <a:rPr lang="en-US" altLang="ja-JP" dirty="0" smtClean="0"/>
              <a:t>		</a:t>
            </a:r>
            <a:r>
              <a:rPr lang="en-US" altLang="ja-JP" dirty="0" err="1" smtClean="0"/>
              <a:t>foreach</a:t>
            </a:r>
            <a:r>
              <a:rPr lang="en-US" altLang="ja-JP" dirty="0" smtClean="0"/>
              <a:t> (</a:t>
            </a:r>
            <a:r>
              <a:rPr lang="en-US" altLang="ja-JP" dirty="0" err="1" smtClean="0"/>
              <a:t>NCMBObject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obj</a:t>
            </a:r>
            <a:r>
              <a:rPr lang="en-US" altLang="ja-JP" dirty="0" smtClean="0"/>
              <a:t> in </a:t>
            </a:r>
            <a:r>
              <a:rPr lang="en-US" altLang="ja-JP" dirty="0" err="1" smtClean="0"/>
              <a:t>objList</a:t>
            </a:r>
            <a:r>
              <a:rPr lang="en-US" altLang="ja-JP" dirty="0" smtClean="0"/>
              <a:t>) {</a:t>
            </a:r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r>
              <a:rPr lang="en-US" altLang="ja-JP" dirty="0" smtClean="0"/>
              <a:t>		</a:t>
            </a:r>
            <a:r>
              <a:rPr lang="en-US" altLang="ja-JP" dirty="0" err="1" smtClean="0"/>
              <a:t>int</a:t>
            </a:r>
            <a:r>
              <a:rPr lang="en-US" altLang="ja-JP" dirty="0" smtClean="0"/>
              <a:t>    s = System.Convert.ToInt32(</a:t>
            </a:r>
            <a:r>
              <a:rPr lang="en-US" altLang="ja-JP" dirty="0" err="1" smtClean="0"/>
              <a:t>obj</a:t>
            </a:r>
            <a:r>
              <a:rPr lang="en-US" altLang="ja-JP" dirty="0" smtClean="0"/>
              <a:t>["score"]);</a:t>
            </a:r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		string n = </a:t>
            </a:r>
            <a:r>
              <a:rPr lang="en-US" altLang="ja-JP" dirty="0" err="1" smtClean="0"/>
              <a:t>System.Convert.ToString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obj</a:t>
            </a:r>
            <a:r>
              <a:rPr lang="en-US" altLang="ja-JP" dirty="0" smtClean="0"/>
              <a:t>["name"]);</a:t>
            </a:r>
          </a:p>
          <a:p>
            <a:r>
              <a:rPr lang="en-US" altLang="ja-JP" dirty="0" smtClean="0"/>
              <a:t>		</a:t>
            </a:r>
            <a:r>
              <a:rPr lang="en-US" altLang="ja-JP" dirty="0" err="1" smtClean="0"/>
              <a:t>list.Add</a:t>
            </a:r>
            <a:r>
              <a:rPr lang="en-US" altLang="ja-JP" dirty="0"/>
              <a:t>( new Rankers( s, n ) </a:t>
            </a:r>
            <a:r>
              <a:rPr lang="en-US" altLang="ja-JP" dirty="0" smtClean="0"/>
              <a:t>);</a:t>
            </a:r>
          </a:p>
          <a:p>
            <a:r>
              <a:rPr lang="en-US" altLang="ja-JP" dirty="0" smtClean="0"/>
              <a:t>----</a:t>
            </a:r>
            <a:r>
              <a:rPr lang="ja-JP" altLang="en-US" dirty="0" smtClean="0"/>
              <a:t>以下省略</a:t>
            </a:r>
            <a:r>
              <a:rPr lang="en-US" altLang="ja-JP" dirty="0" smtClean="0"/>
              <a:t>----</a:t>
            </a:r>
            <a:endParaRPr lang="en-US" altLang="ja-JP" dirty="0"/>
          </a:p>
        </p:txBody>
      </p:sp>
      <p:sp>
        <p:nvSpPr>
          <p:cNvPr id="6" name="四角形吹き出し 5"/>
          <p:cNvSpPr/>
          <p:nvPr/>
        </p:nvSpPr>
        <p:spPr>
          <a:xfrm>
            <a:off x="3851920" y="1872958"/>
            <a:ext cx="3456384" cy="340999"/>
          </a:xfrm>
          <a:prstGeom prst="wedgeRectCallout">
            <a:avLst>
              <a:gd name="adj1" fmla="val -31825"/>
              <a:gd name="adj2" fmla="val -8924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スコアと名前を引き出す操作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四角形吹き出し 6"/>
          <p:cNvSpPr/>
          <p:nvPr/>
        </p:nvSpPr>
        <p:spPr>
          <a:xfrm>
            <a:off x="2699792" y="3543110"/>
            <a:ext cx="5040560" cy="554932"/>
          </a:xfrm>
          <a:prstGeom prst="wedgeRectCallout">
            <a:avLst>
              <a:gd name="adj1" fmla="val 24866"/>
              <a:gd name="adj2" fmla="val 7757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引き出したオブジェクトから</a:t>
            </a:r>
            <a:r>
              <a:rPr kumimoji="1" lang="en-US" altLang="ja-JP" dirty="0" smtClean="0">
                <a:solidFill>
                  <a:schemeClr val="tx1"/>
                </a:solidFill>
              </a:rPr>
              <a:t>score</a:t>
            </a:r>
            <a:r>
              <a:rPr kumimoji="1" lang="ja-JP" altLang="en-US" dirty="0" err="1" smtClean="0">
                <a:solidFill>
                  <a:schemeClr val="tx1"/>
                </a:solidFill>
              </a:rPr>
              <a:t>だけを</a:t>
            </a:r>
            <a:r>
              <a:rPr kumimoji="1" lang="ja-JP" altLang="en-US" dirty="0" smtClean="0">
                <a:solidFill>
                  <a:schemeClr val="tx1"/>
                </a:solidFill>
              </a:rPr>
              <a:t>取り出す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四角形吹き出し 7"/>
          <p:cNvSpPr/>
          <p:nvPr/>
        </p:nvSpPr>
        <p:spPr>
          <a:xfrm>
            <a:off x="3059832" y="4653136"/>
            <a:ext cx="5040560" cy="554932"/>
          </a:xfrm>
          <a:prstGeom prst="wedgeRectCallout">
            <a:avLst>
              <a:gd name="adj1" fmla="val 24866"/>
              <a:gd name="adj2" fmla="val 7757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引き出したオブジェクトから</a:t>
            </a:r>
            <a:r>
              <a:rPr kumimoji="1" lang="en-US" altLang="ja-JP" dirty="0" smtClean="0">
                <a:solidFill>
                  <a:schemeClr val="tx1"/>
                </a:solidFill>
              </a:rPr>
              <a:t>name</a:t>
            </a:r>
            <a:r>
              <a:rPr kumimoji="1" lang="ja-JP" altLang="en-US" dirty="0" err="1" smtClean="0">
                <a:solidFill>
                  <a:schemeClr val="tx1"/>
                </a:solidFill>
              </a:rPr>
              <a:t>だけを</a:t>
            </a:r>
            <a:r>
              <a:rPr kumimoji="1" lang="ja-JP" altLang="en-US" dirty="0" smtClean="0">
                <a:solidFill>
                  <a:schemeClr val="tx1"/>
                </a:solidFill>
              </a:rPr>
              <a:t>取り出す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938297" y="4148999"/>
            <a:ext cx="1728192" cy="1563206"/>
          </a:xfrm>
          <a:prstGeom prst="wedgeRectCallout">
            <a:avLst>
              <a:gd name="adj1" fmla="val 56310"/>
              <a:gd name="adj2" fmla="val 5266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引き出した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スコアと名前を</a:t>
            </a:r>
            <a:r>
              <a:rPr lang="en-US" altLang="ja-JP" dirty="0" smtClean="0">
                <a:solidFill>
                  <a:schemeClr val="tx1"/>
                </a:solidFill>
              </a:rPr>
              <a:t>Rankers</a:t>
            </a:r>
            <a:r>
              <a:rPr lang="ja-JP" altLang="en-US" dirty="0" smtClean="0">
                <a:solidFill>
                  <a:schemeClr val="tx1"/>
                </a:solidFill>
              </a:rPr>
              <a:t>クラスに保存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42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err="1" smtClean="0"/>
              <a:t>LeaderBoardManeger.cs</a:t>
            </a:r>
            <a:r>
              <a:rPr lang="ja-JP" altLang="en-US" dirty="0" smtClean="0"/>
              <a:t>の解説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sz="2700" dirty="0" smtClean="0"/>
              <a:t>～どうやって</a:t>
            </a:r>
            <a:r>
              <a:rPr lang="en-US" altLang="ja-JP" sz="2700" dirty="0" err="1" smtClean="0"/>
              <a:t>LeaderBoard.cs</a:t>
            </a:r>
            <a:r>
              <a:rPr lang="ja-JP" altLang="en-US" sz="2700" dirty="0" smtClean="0"/>
              <a:t>の</a:t>
            </a:r>
            <a:r>
              <a:rPr lang="ja-JP" altLang="en-US" sz="2400" dirty="0"/>
              <a:t>メソッド</a:t>
            </a:r>
            <a:r>
              <a:rPr lang="ja-JP" altLang="en-US" sz="2700" dirty="0" smtClean="0"/>
              <a:t>を呼び出すか</a:t>
            </a:r>
            <a:r>
              <a:rPr lang="en-US" altLang="ja-JP" sz="2700" dirty="0" smtClean="0"/>
              <a:t>?</a:t>
            </a:r>
            <a:r>
              <a:rPr lang="ja-JP" altLang="en-US" sz="2700" dirty="0" smtClean="0"/>
              <a:t>～</a:t>
            </a:r>
            <a:endParaRPr kumimoji="1" lang="ja-JP" altLang="en-US" sz="2700" dirty="0"/>
          </a:p>
        </p:txBody>
      </p:sp>
      <p:sp>
        <p:nvSpPr>
          <p:cNvPr id="4" name="正方形/長方形 3"/>
          <p:cNvSpPr/>
          <p:nvPr/>
        </p:nvSpPr>
        <p:spPr>
          <a:xfrm>
            <a:off x="883951" y="3478853"/>
            <a:ext cx="7644245" cy="2173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865845" y="1916832"/>
            <a:ext cx="76547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/>
              <a:t>今回、</a:t>
            </a:r>
            <a:r>
              <a:rPr lang="en-US" altLang="ja-JP" sz="2000" dirty="0" err="1" smtClean="0"/>
              <a:t>LederBoard.cs</a:t>
            </a:r>
            <a:r>
              <a:rPr lang="ja-JP" altLang="en-US" sz="2000" dirty="0" smtClean="0"/>
              <a:t>は</a:t>
            </a:r>
            <a:r>
              <a:rPr lang="en-US" altLang="ja-JP" sz="2000" dirty="0" smtClean="0"/>
              <a:t>Unity</a:t>
            </a:r>
            <a:r>
              <a:rPr lang="ja-JP" altLang="en-US" sz="2000" dirty="0" err="1" smtClean="0"/>
              <a:t>に依</a:t>
            </a:r>
            <a:r>
              <a:rPr lang="ja-JP" altLang="en-US" sz="2000" dirty="0" smtClean="0"/>
              <a:t>存しない形で実装しています。</a:t>
            </a:r>
            <a:endParaRPr lang="en-US" altLang="ja-JP" sz="2000" dirty="0" smtClean="0"/>
          </a:p>
          <a:p>
            <a:r>
              <a:rPr lang="ja-JP" altLang="en-US" sz="2000" dirty="0"/>
              <a:t>開発状態</a:t>
            </a:r>
            <a:r>
              <a:rPr lang="ja-JP" altLang="en-US" sz="2000" dirty="0" smtClean="0"/>
              <a:t>に</a:t>
            </a:r>
            <a:r>
              <a:rPr lang="ja-JP" altLang="en-US" sz="2000" dirty="0"/>
              <a:t>よって</a:t>
            </a:r>
            <a:r>
              <a:rPr lang="ja-JP" altLang="en-US" sz="2000" dirty="0" smtClean="0"/>
              <a:t>はこのように</a:t>
            </a:r>
            <a:r>
              <a:rPr lang="en-US" altLang="ja-JP" sz="2000" dirty="0" smtClean="0"/>
              <a:t>Unity</a:t>
            </a:r>
            <a:r>
              <a:rPr lang="ja-JP" altLang="en-US" sz="2000" dirty="0" err="1" smtClean="0"/>
              <a:t>に依</a:t>
            </a:r>
            <a:r>
              <a:rPr lang="ja-JP" altLang="en-US" sz="2000" dirty="0" smtClean="0"/>
              <a:t>存しない形で実装することもある</a:t>
            </a:r>
            <a:r>
              <a:rPr lang="ja-JP" altLang="en-US" sz="2000" dirty="0"/>
              <a:t>かと思います</a:t>
            </a:r>
            <a:r>
              <a:rPr lang="ja-JP" altLang="en-US" sz="2000" dirty="0" smtClean="0"/>
              <a:t>ので</a:t>
            </a:r>
            <a:endParaRPr lang="en-US" altLang="ja-JP" sz="2000" dirty="0" smtClean="0"/>
          </a:p>
          <a:p>
            <a:r>
              <a:rPr lang="ja-JP" altLang="en-US" sz="2000" dirty="0" smtClean="0"/>
              <a:t>その場合のメソッドの呼び出し方についても記載しておきます</a:t>
            </a:r>
            <a:endParaRPr lang="en-US" altLang="ja-JP" sz="2000" dirty="0"/>
          </a:p>
        </p:txBody>
      </p:sp>
      <p:sp>
        <p:nvSpPr>
          <p:cNvPr id="10" name="正方形/長方形 9"/>
          <p:cNvSpPr/>
          <p:nvPr/>
        </p:nvSpPr>
        <p:spPr>
          <a:xfrm>
            <a:off x="917839" y="3515837"/>
            <a:ext cx="76547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/>
              <a:t>LeaderBoard</a:t>
            </a:r>
            <a:r>
              <a:rPr lang="en-US" altLang="ja-JP" dirty="0"/>
              <a:t> </a:t>
            </a:r>
            <a:r>
              <a:rPr lang="en-US" altLang="ja-JP" dirty="0" err="1"/>
              <a:t>lBoard</a:t>
            </a:r>
            <a:r>
              <a:rPr lang="en-US" altLang="ja-JP" dirty="0" smtClean="0"/>
              <a:t>;</a:t>
            </a:r>
            <a:r>
              <a:rPr lang="ja-JP" altLang="en-US" dirty="0"/>
              <a:t> </a:t>
            </a:r>
            <a:endParaRPr lang="en-US" altLang="ja-JP" dirty="0" smtClean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lBoard</a:t>
            </a:r>
            <a:r>
              <a:rPr lang="en-US" altLang="ja-JP" dirty="0"/>
              <a:t> = new </a:t>
            </a:r>
            <a:r>
              <a:rPr lang="en-US" altLang="ja-JP" dirty="0" err="1"/>
              <a:t>LeaderBoard</a:t>
            </a:r>
            <a:r>
              <a:rPr lang="en-US" altLang="ja-JP" dirty="0" smtClean="0"/>
              <a:t>();</a:t>
            </a:r>
            <a:r>
              <a:rPr lang="ja-JP" altLang="en-US" dirty="0" smtClean="0"/>
              <a:t>　</a:t>
            </a:r>
            <a:r>
              <a:rPr lang="en-US" altLang="ja-JP" dirty="0" smtClean="0"/>
              <a:t>//</a:t>
            </a:r>
            <a:r>
              <a:rPr lang="en-US" altLang="ja-JP" dirty="0"/>
              <a:t> </a:t>
            </a:r>
            <a:r>
              <a:rPr lang="en-US" altLang="ja-JP" dirty="0" err="1"/>
              <a:t>LeaderBoard</a:t>
            </a:r>
            <a:r>
              <a:rPr lang="en-US" altLang="ja-JP" dirty="0"/>
              <a:t> </a:t>
            </a:r>
            <a:r>
              <a:rPr lang="ja-JP" altLang="en-US" dirty="0" smtClean="0"/>
              <a:t>クラスのインスタンス生成</a:t>
            </a:r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err="1"/>
              <a:t>lBoard.fetchTopRankers</a:t>
            </a:r>
            <a:r>
              <a:rPr lang="en-US" altLang="ja-JP" dirty="0" smtClean="0"/>
              <a:t>();</a:t>
            </a:r>
            <a:r>
              <a:rPr lang="ja-JP" altLang="en-US" dirty="0" smtClean="0"/>
              <a:t>　</a:t>
            </a:r>
            <a:r>
              <a:rPr lang="en-US" altLang="ja-JP" dirty="0" smtClean="0"/>
              <a:t>//</a:t>
            </a:r>
            <a:r>
              <a:rPr lang="ja-JP" altLang="en-US" dirty="0" smtClean="0"/>
              <a:t>メソッドの呼び出し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5822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sz="quarter"/>
          </p:nvPr>
        </p:nvSpPr>
        <p:spPr>
          <a:xfrm>
            <a:off x="685800" y="2924944"/>
            <a:ext cx="7772400" cy="2594719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GGJ</a:t>
            </a:r>
            <a:r>
              <a:rPr lang="ja-JP" altLang="en-US" dirty="0" smtClean="0"/>
              <a:t>でも</a:t>
            </a:r>
            <a:r>
              <a:rPr lang="en-US" altLang="ja-JP" dirty="0" smtClean="0"/>
              <a:t>mobile backend</a:t>
            </a:r>
            <a:r>
              <a:rPr lang="ja-JP" altLang="en-US" dirty="0" smtClean="0"/>
              <a:t>を使って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/>
              <a:t>ゲーム</a:t>
            </a:r>
            <a:r>
              <a:rPr lang="ja-JP" altLang="en-US" dirty="0" smtClean="0"/>
              <a:t>を面白くしてください！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本日はお越しいただき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ありがとうございました！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サンプルの完成版の</a:t>
            </a:r>
            <a:r>
              <a:rPr lang="en-US" altLang="ja-JP" dirty="0" smtClean="0"/>
              <a:t>DL</a:t>
            </a:r>
            <a:r>
              <a:rPr lang="ja-JP" altLang="en-US" dirty="0" smtClean="0"/>
              <a:t>先は以下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sz="3600" dirty="0">
                <a:hlinkClick r:id="rId2"/>
              </a:rPr>
              <a:t>https://</a:t>
            </a:r>
            <a:r>
              <a:rPr lang="en-US" altLang="ja-JP" sz="3600" dirty="0" smtClean="0">
                <a:hlinkClick r:id="rId2"/>
              </a:rPr>
              <a:t>github.com/hounenhounen/fix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124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本日の体験会で行うこと</a:t>
            </a:r>
            <a:endParaRPr kumimoji="1" lang="ja-JP" altLang="en-US" dirty="0"/>
          </a:p>
        </p:txBody>
      </p:sp>
      <p:pic>
        <p:nvPicPr>
          <p:cNvPr id="4" name="Picture 3" descr="C:\Users\fumisato\Documents\ハンズオン\スコア画面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18811"/>
            <a:ext cx="3240807" cy="205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1427550" y="764704"/>
            <a:ext cx="6288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 smtClean="0"/>
              <a:t>データストアの更新・取得を利用した</a:t>
            </a:r>
            <a:endParaRPr kumimoji="1" lang="en-US" altLang="ja-JP" sz="2800" dirty="0" smtClean="0"/>
          </a:p>
          <a:p>
            <a:pPr algn="ctr"/>
            <a:r>
              <a:rPr kumimoji="1" lang="ja-JP" altLang="en-US" sz="2800" dirty="0" smtClean="0"/>
              <a:t>スコア保存・ランキングの実装</a:t>
            </a:r>
            <a:endParaRPr kumimoji="1" lang="ja-JP" altLang="en-US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179690" y="1916832"/>
            <a:ext cx="483818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Unity</a:t>
            </a:r>
            <a:r>
              <a:rPr kumimoji="1" lang="ja-JP" altLang="en-US" sz="1400" dirty="0" smtClean="0"/>
              <a:t>チュートリアルの「</a:t>
            </a:r>
            <a:r>
              <a:rPr kumimoji="1" lang="en-US" altLang="ja-JP" sz="1400" dirty="0" smtClean="0"/>
              <a:t>2D</a:t>
            </a:r>
            <a:r>
              <a:rPr kumimoji="1" lang="ja-JP" altLang="en-US" sz="1400" dirty="0" smtClean="0"/>
              <a:t>シューティング」に</a:t>
            </a:r>
            <a:endParaRPr kumimoji="1" lang="en-US" altLang="ja-JP" sz="1400" dirty="0" smtClean="0"/>
          </a:p>
          <a:p>
            <a:r>
              <a:rPr lang="ja-JP" altLang="en-US" sz="1400" dirty="0" smtClean="0"/>
              <a:t>ニフティクラウド</a:t>
            </a:r>
            <a:r>
              <a:rPr lang="en-US" altLang="ja-JP" sz="1400" dirty="0" smtClean="0"/>
              <a:t>mobile backend(</a:t>
            </a:r>
            <a:r>
              <a:rPr lang="en-US" altLang="ja-JP" sz="1400" dirty="0" err="1" smtClean="0"/>
              <a:t>mBaaS</a:t>
            </a:r>
            <a:r>
              <a:rPr lang="en-US" altLang="ja-JP" sz="1400" dirty="0" smtClean="0"/>
              <a:t>)</a:t>
            </a:r>
            <a:r>
              <a:rPr lang="ja-JP" altLang="en-US" sz="1400" dirty="0" smtClean="0"/>
              <a:t>を導入します。</a:t>
            </a:r>
            <a:endParaRPr lang="en-US" altLang="ja-JP" sz="1400" dirty="0" smtClean="0"/>
          </a:p>
          <a:p>
            <a:endParaRPr kumimoji="1" lang="en-US" altLang="ja-JP" sz="1400" dirty="0" smtClean="0"/>
          </a:p>
          <a:p>
            <a:endParaRPr kumimoji="1" lang="en-US" altLang="ja-JP" sz="1400" dirty="0" smtClean="0"/>
          </a:p>
          <a:p>
            <a:r>
              <a:rPr lang="ja-JP" altLang="en-US" sz="1400" dirty="0" smtClean="0"/>
              <a:t>この体験会では下記の二つのことが体験できます</a:t>
            </a:r>
            <a:endParaRPr lang="en-US" altLang="ja-JP" sz="1400" dirty="0" smtClean="0"/>
          </a:p>
          <a:p>
            <a:endParaRPr kumimoji="1" lang="en-US" altLang="ja-JP" sz="1400" dirty="0" smtClean="0"/>
          </a:p>
          <a:p>
            <a:r>
              <a:rPr kumimoji="1" lang="ja-JP" altLang="en-US" sz="1400" dirty="0" smtClean="0"/>
              <a:t>・ゲームスコアの保存</a:t>
            </a:r>
            <a:endParaRPr kumimoji="1" lang="en-US" altLang="ja-JP" sz="1400" dirty="0" smtClean="0"/>
          </a:p>
          <a:p>
            <a:r>
              <a:rPr lang="ja-JP" altLang="en-US" sz="1400" dirty="0" smtClean="0"/>
              <a:t>・ランキングの実装</a:t>
            </a:r>
            <a:endParaRPr lang="en-US" altLang="ja-JP" sz="1400" dirty="0" smtClean="0"/>
          </a:p>
          <a:p>
            <a:endParaRPr kumimoji="1" lang="en-US" altLang="ja-JP" sz="1400" dirty="0"/>
          </a:p>
          <a:p>
            <a:r>
              <a:rPr lang="ja-JP" altLang="en-US" sz="1400" dirty="0" smtClean="0"/>
              <a:t>どちらもアーケード形式を想定してご案内いたします。</a:t>
            </a:r>
            <a:endParaRPr lang="en-US" altLang="ja-JP" sz="1400" dirty="0" smtClean="0"/>
          </a:p>
          <a:p>
            <a:r>
              <a:rPr kumimoji="1" lang="en-US" altLang="ja-JP" sz="1400" dirty="0" smtClean="0"/>
              <a:t>30</a:t>
            </a:r>
            <a:r>
              <a:rPr kumimoji="1" lang="ja-JP" altLang="en-US" sz="1400" dirty="0" smtClean="0"/>
              <a:t>分ほどのお時間をいただくかと思いますが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なにとぞよろしくお願いいたします。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40874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体験会の流れ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 bwMode="auto">
          <a:xfrm>
            <a:off x="539552" y="1556792"/>
            <a:ext cx="3600000" cy="450000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事前準備</a:t>
            </a:r>
            <a:endParaRPr lang="en-US" altLang="ja-JP" sz="28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角丸四角形 4"/>
          <p:cNvSpPr/>
          <p:nvPr/>
        </p:nvSpPr>
        <p:spPr bwMode="auto">
          <a:xfrm>
            <a:off x="539552" y="2643423"/>
            <a:ext cx="3600000" cy="450000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800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mBaaS</a:t>
            </a:r>
            <a:r>
              <a:rPr lang="ja-JP" altLang="en-US" sz="2800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への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認証の準備</a:t>
            </a:r>
            <a:endParaRPr lang="ja-JP" altLang="en-US" sz="28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" name="角丸四角形 5"/>
          <p:cNvSpPr/>
          <p:nvPr/>
        </p:nvSpPr>
        <p:spPr bwMode="auto">
          <a:xfrm>
            <a:off x="539552" y="3730054"/>
            <a:ext cx="3600000" cy="450000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データ更新実装</a:t>
            </a:r>
            <a:endParaRPr lang="ja-JP" altLang="en-US" sz="28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" name="角丸四角形 6"/>
          <p:cNvSpPr/>
          <p:nvPr/>
        </p:nvSpPr>
        <p:spPr bwMode="auto">
          <a:xfrm>
            <a:off x="539552" y="4816684"/>
            <a:ext cx="3600000" cy="450000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ランキング実装</a:t>
            </a:r>
            <a:endParaRPr lang="ja-JP" altLang="en-US" sz="28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8" name="直線矢印コネクタ 7"/>
          <p:cNvCxnSpPr>
            <a:stCxn id="4" idx="2"/>
            <a:endCxn id="5" idx="0"/>
          </p:cNvCxnSpPr>
          <p:nvPr/>
        </p:nvCxnSpPr>
        <p:spPr bwMode="auto">
          <a:xfrm>
            <a:off x="2339552" y="2006792"/>
            <a:ext cx="0" cy="636631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線矢印コネクタ 8"/>
          <p:cNvCxnSpPr>
            <a:stCxn id="5" idx="2"/>
            <a:endCxn id="6" idx="0"/>
          </p:cNvCxnSpPr>
          <p:nvPr/>
        </p:nvCxnSpPr>
        <p:spPr bwMode="auto">
          <a:xfrm>
            <a:off x="2339552" y="3093423"/>
            <a:ext cx="0" cy="636631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線矢印コネクタ 9"/>
          <p:cNvCxnSpPr>
            <a:stCxn id="6" idx="2"/>
            <a:endCxn id="7" idx="0"/>
          </p:cNvCxnSpPr>
          <p:nvPr/>
        </p:nvCxnSpPr>
        <p:spPr bwMode="auto">
          <a:xfrm>
            <a:off x="2339552" y="4180054"/>
            <a:ext cx="0" cy="63663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テキスト ボックス 11"/>
          <p:cNvSpPr txBox="1"/>
          <p:nvPr/>
        </p:nvSpPr>
        <p:spPr>
          <a:xfrm>
            <a:off x="4572000" y="856451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本日の体験会は大きく分けて</a:t>
            </a:r>
            <a:r>
              <a:rPr kumimoji="1" lang="en-US" altLang="ja-JP" sz="1400" dirty="0" smtClean="0"/>
              <a:t>4</a:t>
            </a:r>
            <a:r>
              <a:rPr kumimoji="1" lang="ja-JP" altLang="en-US" sz="1400" dirty="0" err="1" smtClean="0"/>
              <a:t>つの</a:t>
            </a:r>
            <a:r>
              <a:rPr kumimoji="1" lang="ja-JP" altLang="en-US" sz="1400" dirty="0" smtClean="0"/>
              <a:t>フローで行えます。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まず事前準備を行います。</a:t>
            </a:r>
            <a:endParaRPr kumimoji="1" lang="ja-JP" altLang="en-US" sz="1400" dirty="0"/>
          </a:p>
        </p:txBody>
      </p:sp>
      <p:sp>
        <p:nvSpPr>
          <p:cNvPr id="13" name="角丸四角形吹き出し 12"/>
          <p:cNvSpPr/>
          <p:nvPr/>
        </p:nvSpPr>
        <p:spPr bwMode="auto">
          <a:xfrm>
            <a:off x="4572000" y="1556792"/>
            <a:ext cx="4464496" cy="4608512"/>
          </a:xfrm>
          <a:prstGeom prst="wedgeRoundRectCallout">
            <a:avLst>
              <a:gd name="adj1" fmla="val -58631"/>
              <a:gd name="adj2" fmla="val -44417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5165566" y="1854334"/>
            <a:ext cx="1547972" cy="161968"/>
          </a:xfrm>
          <a:prstGeom prst="roundRect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「事前準備」にておこなうこと</a:t>
            </a:r>
            <a:endParaRPr lang="en-US" altLang="ja-JP" sz="1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角丸四角形 14"/>
          <p:cNvSpPr/>
          <p:nvPr/>
        </p:nvSpPr>
        <p:spPr bwMode="auto">
          <a:xfrm>
            <a:off x="4944188" y="2193423"/>
            <a:ext cx="3600000" cy="450000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資料の</a:t>
            </a:r>
            <a:r>
              <a:rPr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DL</a:t>
            </a:r>
            <a:endParaRPr lang="en-US" altLang="ja-JP" sz="28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6" name="角丸四角形 15"/>
          <p:cNvSpPr/>
          <p:nvPr/>
        </p:nvSpPr>
        <p:spPr bwMode="auto">
          <a:xfrm>
            <a:off x="4944188" y="3280054"/>
            <a:ext cx="3600000" cy="450000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内容物・動作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確認</a:t>
            </a:r>
            <a:endParaRPr lang="ja-JP" altLang="en-US" sz="28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7" name="角丸四角形 16"/>
          <p:cNvSpPr/>
          <p:nvPr/>
        </p:nvSpPr>
        <p:spPr bwMode="auto">
          <a:xfrm>
            <a:off x="4944188" y="4366685"/>
            <a:ext cx="3600000" cy="450000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8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mBaaS</a:t>
            </a:r>
            <a:r>
              <a:rPr lang="ja-JP" altLang="en-US" sz="28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利用登録</a:t>
            </a:r>
            <a:endParaRPr lang="ja-JP" altLang="en-US" sz="28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9" name="直線矢印コネクタ 18"/>
          <p:cNvCxnSpPr>
            <a:stCxn id="15" idx="2"/>
            <a:endCxn id="16" idx="0"/>
          </p:cNvCxnSpPr>
          <p:nvPr/>
        </p:nvCxnSpPr>
        <p:spPr bwMode="auto">
          <a:xfrm>
            <a:off x="6744188" y="2643423"/>
            <a:ext cx="0" cy="636631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線矢印コネクタ 19"/>
          <p:cNvCxnSpPr>
            <a:stCxn id="16" idx="2"/>
            <a:endCxn id="17" idx="0"/>
          </p:cNvCxnSpPr>
          <p:nvPr/>
        </p:nvCxnSpPr>
        <p:spPr bwMode="auto">
          <a:xfrm>
            <a:off x="6744188" y="3730054"/>
            <a:ext cx="0" cy="636631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線矢印コネクタ 23"/>
          <p:cNvCxnSpPr>
            <a:stCxn id="17" idx="2"/>
            <a:endCxn id="25" idx="0"/>
          </p:cNvCxnSpPr>
          <p:nvPr/>
        </p:nvCxnSpPr>
        <p:spPr bwMode="auto">
          <a:xfrm>
            <a:off x="6744188" y="4816685"/>
            <a:ext cx="0" cy="67362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角丸四角形 24"/>
          <p:cNvSpPr/>
          <p:nvPr/>
        </p:nvSpPr>
        <p:spPr bwMode="auto">
          <a:xfrm>
            <a:off x="4944188" y="5490305"/>
            <a:ext cx="3600000" cy="450000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800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mBaaS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のアプリ作成</a:t>
            </a:r>
            <a:endParaRPr lang="ja-JP" altLang="en-US" sz="28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4716016" y="6163925"/>
            <a:ext cx="4427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solidFill>
                  <a:srgbClr val="FF0000"/>
                </a:solidFill>
              </a:rPr>
              <a:t>※</a:t>
            </a:r>
            <a:r>
              <a:rPr lang="en-US" altLang="ja-JP" sz="1400" dirty="0" err="1" smtClean="0">
                <a:solidFill>
                  <a:srgbClr val="FF0000"/>
                </a:solidFill>
              </a:rPr>
              <a:t>mBaaS</a:t>
            </a:r>
            <a:r>
              <a:rPr lang="ja-JP" altLang="en-US" sz="1400" dirty="0" smtClean="0">
                <a:solidFill>
                  <a:srgbClr val="FF0000"/>
                </a:solidFill>
              </a:rPr>
              <a:t>のアプリ作成とは</a:t>
            </a:r>
            <a:endParaRPr lang="en-US" altLang="ja-JP" sz="1400" dirty="0" smtClean="0">
              <a:solidFill>
                <a:srgbClr val="FF0000"/>
              </a:solidFill>
            </a:endParaRPr>
          </a:p>
          <a:p>
            <a:r>
              <a:rPr lang="en-US" altLang="ja-JP" sz="1400" dirty="0">
                <a:solidFill>
                  <a:srgbClr val="FF0000"/>
                </a:solidFill>
              </a:rPr>
              <a:t> </a:t>
            </a:r>
            <a:r>
              <a:rPr lang="ja-JP" altLang="en-US" sz="1400" dirty="0" smtClean="0">
                <a:solidFill>
                  <a:srgbClr val="FF0000"/>
                </a:solidFill>
              </a:rPr>
              <a:t>アプリ用のサーバー環境を作っていま</a:t>
            </a:r>
            <a:r>
              <a:rPr lang="ja-JP" altLang="en-US" sz="1400" dirty="0">
                <a:solidFill>
                  <a:srgbClr val="FF0000"/>
                </a:solidFill>
              </a:rPr>
              <a:t>す</a:t>
            </a:r>
            <a:endParaRPr lang="en-US" altLang="ja-JP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21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資料の</a:t>
            </a:r>
            <a:r>
              <a:rPr kumimoji="1" lang="en-US" altLang="ja-JP" dirty="0" smtClean="0"/>
              <a:t>DL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-169252" y="942110"/>
            <a:ext cx="94825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 smtClean="0"/>
              <a:t>資料が</a:t>
            </a:r>
            <a:r>
              <a:rPr lang="ja-JP" altLang="en-US" sz="6000" dirty="0" smtClean="0"/>
              <a:t>　　にあります</a:t>
            </a:r>
            <a:endParaRPr kumimoji="1" lang="ja-JP" altLang="en-US" sz="6000" dirty="0"/>
          </a:p>
        </p:txBody>
      </p:sp>
      <p:sp>
        <p:nvSpPr>
          <p:cNvPr id="5" name="下矢印 4"/>
          <p:cNvSpPr/>
          <p:nvPr/>
        </p:nvSpPr>
        <p:spPr bwMode="auto">
          <a:xfrm>
            <a:off x="3215124" y="765846"/>
            <a:ext cx="1283347" cy="1368190"/>
          </a:xfrm>
          <a:prstGeom prst="down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6" name="角丸四角形 5"/>
          <p:cNvSpPr/>
          <p:nvPr/>
        </p:nvSpPr>
        <p:spPr bwMode="auto">
          <a:xfrm>
            <a:off x="442105" y="2492896"/>
            <a:ext cx="8259789" cy="115216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ja-JP" sz="2800" b="0" dirty="0">
                <a:latin typeface="+mn-ea"/>
                <a:ea typeface="+mn-ea"/>
              </a:rPr>
              <a:t>https://github.com/ndyuya/fav-rss-reader</a:t>
            </a:r>
            <a:endParaRPr kumimoji="1" lang="ja-JP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9" name="円/楕円 8"/>
          <p:cNvSpPr/>
          <p:nvPr/>
        </p:nvSpPr>
        <p:spPr bwMode="auto">
          <a:xfrm>
            <a:off x="3201308" y="5559571"/>
            <a:ext cx="914400" cy="428533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12" y="4358106"/>
            <a:ext cx="3864189" cy="2019707"/>
          </a:xfrm>
          <a:prstGeom prst="rect">
            <a:avLst/>
          </a:prstGeom>
          <a:ln cmpd="sng">
            <a:solidFill>
              <a:srgbClr val="FF0000"/>
            </a:solidFill>
          </a:ln>
        </p:spPr>
      </p:pic>
      <p:sp>
        <p:nvSpPr>
          <p:cNvPr id="11" name="円/楕円 10"/>
          <p:cNvSpPr/>
          <p:nvPr/>
        </p:nvSpPr>
        <p:spPr bwMode="auto">
          <a:xfrm>
            <a:off x="3229801" y="5916096"/>
            <a:ext cx="914400" cy="428533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2" name="角丸四角形吹き出し 11"/>
          <p:cNvSpPr/>
          <p:nvPr/>
        </p:nvSpPr>
        <p:spPr bwMode="auto">
          <a:xfrm>
            <a:off x="4716016" y="5157192"/>
            <a:ext cx="3240360" cy="1368152"/>
          </a:xfrm>
          <a:prstGeom prst="wedgeRoundRectCallout">
            <a:avLst>
              <a:gd name="adj1" fmla="val -62905"/>
              <a:gd name="adj2" fmla="val 18146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2800" b="1" dirty="0" smtClean="0">
                <a:latin typeface="HGP創英角ｺﾞｼｯｸUB" pitchFamily="50" charset="-128"/>
                <a:ea typeface="HGP創英角ｺﾞｼｯｸUB" pitchFamily="50" charset="-128"/>
              </a:rPr>
              <a:t>ここより</a:t>
            </a:r>
            <a:r>
              <a:rPr lang="en-US" altLang="ja-JP" sz="2800" b="1" dirty="0" smtClean="0">
                <a:latin typeface="HGP創英角ｺﾞｼｯｸUB" pitchFamily="50" charset="-128"/>
                <a:ea typeface="HGP創英角ｺﾞｼｯｸUB" pitchFamily="50" charset="-128"/>
              </a:rPr>
              <a:t>DL</a:t>
            </a:r>
            <a:r>
              <a:rPr lang="ja-JP" altLang="en-US" sz="2800" b="1" dirty="0" smtClean="0">
                <a:latin typeface="HGP創英角ｺﾞｼｯｸUB" pitchFamily="50" charset="-128"/>
                <a:ea typeface="HGP創英角ｺﾞｼｯｸUB" pitchFamily="50" charset="-128"/>
              </a:rPr>
              <a:t>ください</a:t>
            </a:r>
            <a:endParaRPr kumimoji="1" lang="ja-JP" alt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GP創英角ｺﾞｼｯｸUB" pitchFamily="50" charset="-128"/>
              <a:ea typeface="HGP創英角ｺﾞｼｯｸUB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4199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角丸四角形吹き出し 13"/>
          <p:cNvSpPr/>
          <p:nvPr/>
        </p:nvSpPr>
        <p:spPr bwMode="auto">
          <a:xfrm>
            <a:off x="4067944" y="3600961"/>
            <a:ext cx="4968552" cy="2852374"/>
          </a:xfrm>
          <a:prstGeom prst="wedgeRoundRectCallout">
            <a:avLst>
              <a:gd name="adj1" fmla="val 20615"/>
              <a:gd name="adj2" fmla="val -89915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3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内容物・動作確認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34858"/>
            <a:ext cx="2818656" cy="2022580"/>
          </a:xfrm>
          <a:ln cmpd="sng">
            <a:solidFill>
              <a:srgbClr val="FF000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323528" y="786786"/>
            <a:ext cx="2818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内容物確認</a:t>
            </a:r>
            <a:endParaRPr kumimoji="1" lang="en-US" altLang="ja-JP" sz="1400" dirty="0" smtClean="0"/>
          </a:p>
          <a:p>
            <a:r>
              <a:rPr lang="en-US" altLang="ja-JP" sz="1400" dirty="0" smtClean="0"/>
              <a:t>DL</a:t>
            </a:r>
            <a:r>
              <a:rPr lang="ja-JP" altLang="en-US" sz="1400" dirty="0" smtClean="0"/>
              <a:t>ファイルのフォルダ</a:t>
            </a:r>
            <a:endParaRPr kumimoji="1" lang="ja-JP" altLang="en-US" sz="1400" dirty="0"/>
          </a:p>
        </p:txBody>
      </p:sp>
      <p:sp>
        <p:nvSpPr>
          <p:cNvPr id="6" name="角丸四角形吹き出し 5"/>
          <p:cNvSpPr/>
          <p:nvPr/>
        </p:nvSpPr>
        <p:spPr bwMode="auto">
          <a:xfrm>
            <a:off x="358062" y="3667106"/>
            <a:ext cx="1512168" cy="504056"/>
          </a:xfrm>
          <a:prstGeom prst="wedgeRoundRectCallout">
            <a:avLst>
              <a:gd name="adj1" fmla="val -15886"/>
              <a:gd name="adj2" fmla="val -93346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GP創英角ｺﾞｼｯｸUB" pitchFamily="50" charset="-128"/>
                <a:ea typeface="HGP創英角ｺﾞｼｯｸUB" pitchFamily="50" charset="-128"/>
              </a:rPr>
              <a:t>本日体験会で使うもの</a:t>
            </a:r>
            <a:endParaRPr kumimoji="1" lang="ja-JP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7" name="角丸四角形吹き出し 6"/>
          <p:cNvSpPr/>
          <p:nvPr/>
        </p:nvSpPr>
        <p:spPr bwMode="auto">
          <a:xfrm>
            <a:off x="1137454" y="1722890"/>
            <a:ext cx="1512168" cy="504056"/>
          </a:xfrm>
          <a:prstGeom prst="wedgeRoundRectCallout">
            <a:avLst>
              <a:gd name="adj1" fmla="val -19184"/>
              <a:gd name="adj2" fmla="val 86413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GP創英角ｺﾞｼｯｸUB" pitchFamily="50" charset="-128"/>
                <a:ea typeface="HGP創英角ｺﾞｼｯｸUB" pitchFamily="50" charset="-128"/>
              </a:rPr>
              <a:t>完成ファイル</a:t>
            </a:r>
            <a:endParaRPr kumimoji="1" lang="en-US" altLang="ja-JP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GP創英角ｺﾞｼｯｸUB" pitchFamily="50" charset="-128"/>
              <a:ea typeface="HGP創英角ｺﾞｼｯｸUB" pitchFamily="50" charset="-128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1100" b="1" dirty="0" smtClean="0">
                <a:latin typeface="HGP創英角ｺﾞｼｯｸUB" pitchFamily="50" charset="-128"/>
                <a:ea typeface="HGP創英角ｺﾞｼｯｸUB" pitchFamily="50" charset="-128"/>
              </a:rPr>
              <a:t>(</a:t>
            </a:r>
            <a:r>
              <a:rPr lang="ja-JP" altLang="en-US" sz="1100" b="1" dirty="0" smtClean="0">
                <a:latin typeface="HGP創英角ｺﾞｼｯｸUB" pitchFamily="50" charset="-128"/>
                <a:ea typeface="HGP創英角ｺﾞｼｯｸUB" pitchFamily="50" charset="-128"/>
              </a:rPr>
              <a:t>途中でわからなくなった場合につかってください</a:t>
            </a:r>
            <a:r>
              <a:rPr lang="en-US" altLang="ja-JP" sz="1100" b="1" dirty="0" smtClean="0">
                <a:latin typeface="HGP創英角ｺﾞｼｯｸUB" pitchFamily="50" charset="-128"/>
                <a:ea typeface="HGP創英角ｺﾞｼｯｸUB" pitchFamily="50" charset="-128"/>
              </a:rPr>
              <a:t>)</a:t>
            </a:r>
            <a:endParaRPr kumimoji="1" lang="ja-JP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8" name="角丸四角形吹き出し 7"/>
          <p:cNvSpPr/>
          <p:nvPr/>
        </p:nvSpPr>
        <p:spPr bwMode="auto">
          <a:xfrm>
            <a:off x="1763688" y="3096905"/>
            <a:ext cx="1512168" cy="504056"/>
          </a:xfrm>
          <a:prstGeom prst="wedgeRoundRectCallout">
            <a:avLst>
              <a:gd name="adj1" fmla="val -15336"/>
              <a:gd name="adj2" fmla="val -66959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100" b="1" dirty="0" smtClean="0">
                <a:latin typeface="HGP創英角ｺﾞｼｯｸUB" pitchFamily="50" charset="-128"/>
                <a:ea typeface="HGP創英角ｺﾞｼｯｸUB" pitchFamily="50" charset="-128"/>
              </a:rPr>
              <a:t>本</a:t>
            </a:r>
            <a:r>
              <a:rPr lang="ja-JP" altLang="en-US" sz="1100" b="1" dirty="0">
                <a:latin typeface="HGP創英角ｺﾞｼｯｸUB" pitchFamily="50" charset="-128"/>
                <a:ea typeface="HGP創英角ｺﾞｼｯｸUB" pitchFamily="50" charset="-128"/>
              </a:rPr>
              <a:t>資料</a:t>
            </a:r>
            <a:endParaRPr kumimoji="1" lang="ja-JP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pic>
        <p:nvPicPr>
          <p:cNvPr id="9" name="Picture 2" descr="C:\Users\fumisato\Documents\ハンズオン\Start画面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720" y="4380461"/>
            <a:ext cx="2128185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4175849" y="4085558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 smtClean="0"/>
              <a:t>ゲーム実行時の画面</a:t>
            </a:r>
            <a:endParaRPr kumimoji="1" lang="ja-JP" altLang="en-US" sz="1400" dirty="0"/>
          </a:p>
        </p:txBody>
      </p:sp>
      <p:pic>
        <p:nvPicPr>
          <p:cNvPr id="11" name="Picture 3" descr="C:\Users\fumisato\Documents\ハンズオン\スコア画面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623" y="4389393"/>
            <a:ext cx="2097179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6657865" y="4085559"/>
            <a:ext cx="2332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 smtClean="0"/>
              <a:t>ゲームオーバー時の画面</a:t>
            </a:r>
            <a:endParaRPr kumimoji="1" lang="ja-JP" altLang="en-US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88631" y="1317127"/>
            <a:ext cx="37905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動作確認</a:t>
            </a:r>
            <a:endParaRPr kumimoji="1" lang="en-US" altLang="ja-JP" sz="1400" dirty="0" smtClean="0"/>
          </a:p>
          <a:p>
            <a:r>
              <a:rPr lang="ja-JP" altLang="en-US" sz="1400" dirty="0" smtClean="0"/>
              <a:t>体験会で使うフォルダの中に</a:t>
            </a:r>
            <a:r>
              <a:rPr lang="en-US" altLang="ja-JP" sz="1400" dirty="0" smtClean="0"/>
              <a:t>Asset</a:t>
            </a:r>
            <a:r>
              <a:rPr lang="ja-JP" altLang="en-US" sz="1400" dirty="0" smtClean="0"/>
              <a:t>＞</a:t>
            </a:r>
            <a:r>
              <a:rPr lang="en-US" altLang="ja-JP" sz="1400" dirty="0" smtClean="0"/>
              <a:t>Scenes </a:t>
            </a:r>
            <a:r>
              <a:rPr lang="en-US" altLang="ja-JP" sz="1400" dirty="0" err="1" smtClean="0"/>
              <a:t>Stage.scene</a:t>
            </a:r>
            <a:r>
              <a:rPr lang="ja-JP" altLang="en-US" sz="1400" dirty="0" smtClean="0"/>
              <a:t>をダブルクリックしてゲームを実行してください 実行時とゲームオーバー時に下記の画面が出ればひとまず大丈夫です</a:t>
            </a:r>
            <a:endParaRPr lang="en-US" altLang="ja-JP" sz="1400" dirty="0" smtClean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098944" y="2827384"/>
            <a:ext cx="2430336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80808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 dirty="0" smtClean="0"/>
              <a:t>実行・ゲームオーバー時に</a:t>
            </a:r>
            <a:endParaRPr lang="en-US" altLang="ja-JP" sz="1400" dirty="0" smtClean="0"/>
          </a:p>
          <a:p>
            <a:r>
              <a:rPr lang="ja-JP" altLang="en-US" sz="1400" dirty="0" smtClean="0"/>
              <a:t>下記の画面が出れば</a:t>
            </a:r>
            <a:r>
              <a:rPr lang="en-US" altLang="ja-JP" sz="1400" dirty="0" smtClean="0"/>
              <a:t>O</a:t>
            </a:r>
            <a:r>
              <a:rPr lang="en-US" altLang="ja-JP" sz="1400" dirty="0"/>
              <a:t>K</a:t>
            </a:r>
            <a:endParaRPr lang="en-US" altLang="ja-JP" sz="1400" dirty="0" smtClean="0"/>
          </a:p>
        </p:txBody>
      </p:sp>
      <p:sp>
        <p:nvSpPr>
          <p:cNvPr id="16" name="角丸四角形 15"/>
          <p:cNvSpPr/>
          <p:nvPr/>
        </p:nvSpPr>
        <p:spPr bwMode="auto">
          <a:xfrm>
            <a:off x="381370" y="4293091"/>
            <a:ext cx="3024336" cy="2264669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HGP創英角ｺﾞｼｯｸUB" pitchFamily="50" charset="-128"/>
                <a:ea typeface="HGP創英角ｺﾞｼｯｸUB" pitchFamily="50" charset="-128"/>
              </a:rPr>
              <a:t>注意</a:t>
            </a:r>
            <a:endParaRPr kumimoji="1" lang="en-US" altLang="ja-JP" sz="2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HGP創英角ｺﾞｼｯｸUB" pitchFamily="50" charset="-128"/>
              <a:ea typeface="HGP創英角ｺﾞｼｯｸUB" pitchFamily="50" charset="-128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400" i="0" u="none" strike="noStrike" cap="none" normalizeH="0" baseline="0" dirty="0" smtClean="0">
                <a:ln>
                  <a:noFill/>
                </a:ln>
                <a:effectLst/>
                <a:latin typeface="HGP創英角ｺﾞｼｯｸUB" pitchFamily="50" charset="-128"/>
                <a:ea typeface="HGP創英角ｺﾞｼｯｸUB" pitchFamily="50" charset="-128"/>
              </a:rPr>
              <a:t>1</a:t>
            </a:r>
            <a:r>
              <a:rPr kumimoji="1" lang="ja-JP" altLang="en-US" sz="1400" i="0" u="none" strike="noStrike" cap="none" normalizeH="0" baseline="0" dirty="0" err="1" smtClean="0">
                <a:ln>
                  <a:noFill/>
                </a:ln>
                <a:effectLst/>
                <a:latin typeface="HGP創英角ｺﾞｼｯｸUB" pitchFamily="50" charset="-128"/>
                <a:ea typeface="HGP創英角ｺﾞｼｯｸUB" pitchFamily="50" charset="-128"/>
              </a:rPr>
              <a:t>．</a:t>
            </a:r>
            <a:r>
              <a:rPr kumimoji="1" lang="ja-JP" altLang="en-US" sz="1400" i="0" u="none" strike="noStrike" cap="none" normalizeH="0" baseline="0" dirty="0" smtClean="0">
                <a:ln>
                  <a:noFill/>
                </a:ln>
                <a:effectLst/>
                <a:latin typeface="HGP創英角ｺﾞｼｯｸUB" pitchFamily="50" charset="-128"/>
                <a:ea typeface="HGP創英角ｺﾞｼｯｸUB" pitchFamily="50" charset="-128"/>
              </a:rPr>
              <a:t>本資料をおくフォルダのパスに</a:t>
            </a:r>
            <a:endParaRPr kumimoji="1" lang="en-US" altLang="ja-JP" sz="1400" i="0" u="none" strike="noStrike" cap="none" normalizeH="0" baseline="0" dirty="0" smtClean="0">
              <a:ln>
                <a:noFill/>
              </a:ln>
              <a:effectLst/>
              <a:latin typeface="HGP創英角ｺﾞｼｯｸUB" pitchFamily="50" charset="-128"/>
              <a:ea typeface="HGP創英角ｺﾞｼｯｸUB" pitchFamily="50" charset="-128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1400" i="0" u="none" strike="noStrike" cap="none" normalizeH="0" baseline="0" dirty="0" smtClean="0">
                <a:ln>
                  <a:noFill/>
                </a:ln>
                <a:effectLst/>
                <a:latin typeface="HGP創英角ｺﾞｼｯｸUB" pitchFamily="50" charset="-128"/>
                <a:ea typeface="HGP創英角ｺﾞｼｯｸUB" pitchFamily="50" charset="-128"/>
              </a:rPr>
              <a:t>全角文字は使用なさらないでください</a:t>
            </a:r>
            <a:endParaRPr kumimoji="1" lang="en-US" altLang="ja-JP" sz="1400" i="0" u="none" strike="noStrike" cap="none" normalizeH="0" baseline="0" dirty="0" smtClean="0">
              <a:ln>
                <a:noFill/>
              </a:ln>
              <a:effectLst/>
              <a:latin typeface="HGP創英角ｺﾞｼｯｸUB" pitchFamily="50" charset="-128"/>
              <a:ea typeface="HGP創英角ｺﾞｼｯｸUB" pitchFamily="50" charset="-128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400" dirty="0">
                <a:latin typeface="HGP創英角ｺﾞｼｯｸUB" pitchFamily="50" charset="-128"/>
                <a:ea typeface="HGP創英角ｺﾞｼｯｸUB" pitchFamily="50" charset="-128"/>
              </a:rPr>
              <a:t>場合</a:t>
            </a:r>
            <a:r>
              <a:rPr lang="ja-JP" altLang="en-US" sz="1400" dirty="0" smtClean="0">
                <a:latin typeface="HGP創英角ｺﾞｼｯｸUB" pitchFamily="50" charset="-128"/>
                <a:ea typeface="HGP創英角ｺﾞｼｯｸUB" pitchFamily="50" charset="-128"/>
              </a:rPr>
              <a:t>によってはエラーが表示されます</a:t>
            </a:r>
            <a:endParaRPr lang="en-US" altLang="ja-JP" sz="1400" dirty="0" smtClean="0">
              <a:latin typeface="HGP創英角ｺﾞｼｯｸUB" pitchFamily="50" charset="-128"/>
              <a:ea typeface="HGP創英角ｺﾞｼｯｸUB" pitchFamily="50" charset="-128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ja-JP" sz="1400" i="0" u="none" strike="noStrike" cap="none" normalizeH="0" baseline="0" dirty="0" smtClean="0">
              <a:ln>
                <a:noFill/>
              </a:ln>
              <a:effectLst/>
              <a:latin typeface="HGP創英角ｺﾞｼｯｸUB" pitchFamily="50" charset="-128"/>
              <a:ea typeface="HGP創英角ｺﾞｼｯｸUB" pitchFamily="50" charset="-128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400" i="0" u="none" strike="noStrike" cap="none" normalizeH="0" baseline="0" dirty="0" smtClean="0">
                <a:ln>
                  <a:noFill/>
                </a:ln>
                <a:effectLst/>
                <a:latin typeface="HGP創英角ｺﾞｼｯｸUB" pitchFamily="50" charset="-128"/>
                <a:ea typeface="HGP創英角ｺﾞｼｯｸUB" pitchFamily="50" charset="-128"/>
              </a:rPr>
              <a:t>2</a:t>
            </a:r>
            <a:r>
              <a:rPr kumimoji="1" lang="ja-JP" altLang="en-US" sz="1400" i="0" u="none" strike="noStrike" cap="none" normalizeH="0" baseline="0" dirty="0" err="1" smtClean="0">
                <a:ln>
                  <a:noFill/>
                </a:ln>
                <a:effectLst/>
                <a:latin typeface="HGP創英角ｺﾞｼｯｸUB" pitchFamily="50" charset="-128"/>
                <a:ea typeface="HGP創英角ｺﾞｼｯｸUB" pitchFamily="50" charset="-128"/>
              </a:rPr>
              <a:t>．</a:t>
            </a:r>
            <a:r>
              <a:rPr kumimoji="1" lang="ja-JP" altLang="en-US" sz="1400" i="0" u="none" strike="noStrike" cap="none" normalizeH="0" baseline="0" dirty="0" smtClean="0">
                <a:ln>
                  <a:noFill/>
                </a:ln>
                <a:effectLst/>
                <a:latin typeface="HGP創英角ｺﾞｼｯｸUB" pitchFamily="50" charset="-128"/>
                <a:ea typeface="HGP創英角ｺﾞｼｯｸUB" pitchFamily="50" charset="-128"/>
              </a:rPr>
              <a:t>本ファイルは</a:t>
            </a:r>
            <a:r>
              <a:rPr kumimoji="1" lang="en-US" altLang="ja-JP" sz="1400" i="0" u="none" strike="noStrike" cap="none" normalizeH="0" baseline="0" dirty="0" smtClean="0">
                <a:ln>
                  <a:noFill/>
                </a:ln>
                <a:effectLst/>
                <a:latin typeface="HGP創英角ｺﾞｼｯｸUB" pitchFamily="50" charset="-128"/>
                <a:ea typeface="HGP創英角ｺﾞｼｯｸUB" pitchFamily="50" charset="-128"/>
              </a:rPr>
              <a:t>Unity4</a:t>
            </a:r>
            <a:r>
              <a:rPr lang="ja-JP" altLang="en-US" sz="1400" dirty="0" smtClean="0">
                <a:latin typeface="HGP創英角ｺﾞｼｯｸUB" pitchFamily="50" charset="-128"/>
                <a:ea typeface="HGP創英角ｺﾞｼｯｸUB" pitchFamily="50" charset="-128"/>
              </a:rPr>
              <a:t>系で</a:t>
            </a:r>
            <a:endParaRPr lang="en-US" altLang="ja-JP" sz="1400" dirty="0" smtClean="0">
              <a:latin typeface="HGP創英角ｺﾞｼｯｸUB" pitchFamily="50" charset="-128"/>
              <a:ea typeface="HGP創英角ｺﾞｼｯｸUB" pitchFamily="50" charset="-128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400" dirty="0" smtClean="0">
                <a:latin typeface="HGP創英角ｺﾞｼｯｸUB" pitchFamily="50" charset="-128"/>
                <a:ea typeface="HGP創英角ｺﾞｼｯｸUB" pitchFamily="50" charset="-128"/>
              </a:rPr>
              <a:t>作成しています</a:t>
            </a:r>
            <a:r>
              <a:rPr lang="en-US" altLang="ja-JP" sz="1400" dirty="0" smtClean="0">
                <a:latin typeface="HGP創英角ｺﾞｼｯｸUB" pitchFamily="50" charset="-128"/>
                <a:ea typeface="HGP創英角ｺﾞｼｯｸUB" pitchFamily="50" charset="-128"/>
              </a:rPr>
              <a:t>5</a:t>
            </a:r>
            <a:r>
              <a:rPr lang="ja-JP" altLang="en-US" sz="1400" dirty="0" smtClean="0">
                <a:latin typeface="HGP創英角ｺﾞｼｯｸUB" pitchFamily="50" charset="-128"/>
                <a:ea typeface="HGP創英角ｺﾞｼｯｸUB" pitchFamily="50" charset="-128"/>
              </a:rPr>
              <a:t>系を利用の方は</a:t>
            </a:r>
            <a:endParaRPr lang="en-US" altLang="ja-JP" sz="1400" dirty="0" smtClean="0">
              <a:latin typeface="HGP創英角ｺﾞｼｯｸUB" pitchFamily="50" charset="-128"/>
              <a:ea typeface="HGP創英角ｺﾞｼｯｸUB" pitchFamily="50" charset="-128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400" i="0" u="none" strike="noStrike" cap="none" normalizeH="0" baseline="0" dirty="0" smtClean="0">
                <a:ln>
                  <a:noFill/>
                </a:ln>
                <a:effectLst/>
                <a:latin typeface="HGP創英角ｺﾞｼｯｸUB" pitchFamily="50" charset="-128"/>
                <a:ea typeface="HGP創英角ｺﾞｼｯｸUB" pitchFamily="50" charset="-128"/>
              </a:rPr>
              <a:t>Upgrade</a:t>
            </a:r>
            <a:r>
              <a:rPr kumimoji="1" lang="ja-JP" altLang="en-US" sz="1400" i="0" u="none" strike="noStrike" cap="none" normalizeH="0" baseline="0" dirty="0" smtClean="0">
                <a:ln>
                  <a:noFill/>
                </a:ln>
                <a:effectLst/>
                <a:latin typeface="HGP創英角ｺﾞｼｯｸUB" pitchFamily="50" charset="-128"/>
                <a:ea typeface="HGP創英角ｺﾞｼｯｸUB" pitchFamily="50" charset="-128"/>
              </a:rPr>
              <a:t>が必要となります</a:t>
            </a:r>
            <a:endParaRPr kumimoji="1" lang="ja-JP" altLang="en-US" sz="1400" i="0" u="none" strike="noStrike" cap="none" normalizeH="0" baseline="0" dirty="0" smtClean="0">
              <a:ln>
                <a:noFill/>
              </a:ln>
              <a:effectLst/>
              <a:latin typeface="HGP創英角ｺﾞｼｯｸUB" pitchFamily="50" charset="-128"/>
              <a:ea typeface="HGP創英角ｺﾞｼｯｸUB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0330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mBaaS</a:t>
            </a:r>
            <a:r>
              <a:rPr lang="ja-JP" altLang="en-US" dirty="0" smtClean="0"/>
              <a:t>の</a:t>
            </a:r>
            <a:r>
              <a:rPr lang="ja-JP" altLang="en-US" dirty="0" smtClean="0"/>
              <a:t>利用登録　</a:t>
            </a:r>
            <a:r>
              <a:rPr lang="en-US" altLang="ja-JP" dirty="0" smtClean="0"/>
              <a:t>1/4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84341" y="1749555"/>
            <a:ext cx="21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http://mb.cloud.nifty.com/</a:t>
            </a:r>
            <a:endParaRPr lang="en-US" altLang="ja-JP" sz="14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/>
          <a:srcRect b="49522"/>
          <a:stretch/>
        </p:blipFill>
        <p:spPr>
          <a:xfrm>
            <a:off x="450813" y="2226111"/>
            <a:ext cx="8019688" cy="2304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円/楕円 6"/>
          <p:cNvSpPr/>
          <p:nvPr/>
        </p:nvSpPr>
        <p:spPr bwMode="auto">
          <a:xfrm>
            <a:off x="7629656" y="2425522"/>
            <a:ext cx="797649" cy="731178"/>
          </a:xfrm>
          <a:prstGeom prst="ellipse">
            <a:avLst/>
          </a:prstGeom>
          <a:noFill/>
          <a:ln w="114300">
            <a:solidFill>
              <a:srgbClr val="92D05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endParaRPr lang="ja-JP" altLang="en-US" sz="2585" b="1">
              <a:solidFill>
                <a:schemeClr val="tx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8" name="円形吹き出し 7"/>
          <p:cNvSpPr/>
          <p:nvPr/>
        </p:nvSpPr>
        <p:spPr bwMode="auto">
          <a:xfrm>
            <a:off x="6167298" y="1627873"/>
            <a:ext cx="2658831" cy="664708"/>
          </a:xfrm>
          <a:prstGeom prst="wedgeEllipseCallout">
            <a:avLst>
              <a:gd name="adj1" fmla="val 12676"/>
              <a:gd name="adj2" fmla="val 85427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585" b="1" dirty="0">
                <a:solidFill>
                  <a:schemeClr val="tx1"/>
                </a:solidFill>
                <a:latin typeface="+mn-ea"/>
              </a:rPr>
              <a:t>ここをクリック</a:t>
            </a:r>
            <a:endParaRPr lang="en-US" altLang="ja-JP" sz="1662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84340" y="5229200"/>
            <a:ext cx="59522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 smtClean="0"/>
              <a:t>無料登録をしていただくと、</a:t>
            </a:r>
            <a:r>
              <a:rPr lang="en-US" altLang="ja-JP" sz="1400" dirty="0" smtClean="0"/>
              <a:t>@</a:t>
            </a:r>
            <a:r>
              <a:rPr lang="en-US" altLang="ja-JP" sz="1400" dirty="0"/>
              <a:t>nifty</a:t>
            </a:r>
            <a:r>
              <a:rPr lang="ja-JP" altLang="en-US" sz="1400" dirty="0"/>
              <a:t>会員登録を</a:t>
            </a:r>
            <a:r>
              <a:rPr lang="ja-JP" altLang="en-US" sz="1400" dirty="0" smtClean="0"/>
              <a:t>行うフローに移ります。</a:t>
            </a:r>
            <a:endParaRPr lang="en-US" altLang="ja-JP" sz="1400" dirty="0" smtClean="0"/>
          </a:p>
          <a:p>
            <a:r>
              <a:rPr lang="en-US" altLang="ja-JP" sz="1400" dirty="0"/>
              <a:t>@nifty</a:t>
            </a:r>
            <a:r>
              <a:rPr lang="ja-JP" altLang="en-US" sz="1400" dirty="0"/>
              <a:t>会員</a:t>
            </a:r>
            <a:r>
              <a:rPr lang="ja-JP" altLang="en-US" sz="1400" dirty="0" smtClean="0"/>
              <a:t>登録をしていただいた後、</a:t>
            </a:r>
            <a:r>
              <a:rPr lang="en-US" altLang="ja-JP" sz="1400" dirty="0" err="1" smtClean="0"/>
              <a:t>mBaaS</a:t>
            </a:r>
            <a:r>
              <a:rPr lang="ja-JP" altLang="en-US" sz="1400" dirty="0" smtClean="0"/>
              <a:t>にログインしていただくと</a:t>
            </a:r>
            <a:endParaRPr lang="en-US" altLang="ja-JP" sz="1400" dirty="0" smtClean="0"/>
          </a:p>
          <a:p>
            <a:r>
              <a:rPr lang="en-US" altLang="ja-JP" sz="1400" dirty="0" err="1" smtClean="0"/>
              <a:t>mBaaS</a:t>
            </a:r>
            <a:r>
              <a:rPr lang="ja-JP" altLang="en-US" sz="1400" dirty="0" smtClean="0"/>
              <a:t>の利用登録が行えます。以下上記のフローの説明を行います。</a:t>
            </a:r>
            <a:endParaRPr lang="en-US" altLang="ja-JP" sz="1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076056" y="1287927"/>
            <a:ext cx="3954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※</a:t>
            </a:r>
            <a:r>
              <a:rPr lang="ja-JP" altLang="en-US" sz="1400" dirty="0"/>
              <a:t>右クリックして新しいタブで開くと便利です</a:t>
            </a:r>
            <a:endParaRPr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84340" y="1124712"/>
            <a:ext cx="4043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まず、下記</a:t>
            </a:r>
            <a:r>
              <a:rPr kumimoji="1" lang="en-US" altLang="ja-JP" sz="1400" dirty="0" smtClean="0"/>
              <a:t>URL</a:t>
            </a:r>
            <a:r>
              <a:rPr kumimoji="1" lang="ja-JP" altLang="en-US" sz="1400" dirty="0" smtClean="0"/>
              <a:t>より</a:t>
            </a:r>
            <a:r>
              <a:rPr kumimoji="1" lang="en-US" altLang="ja-JP" sz="1400" dirty="0" err="1" smtClean="0"/>
              <a:t>mBaaS</a:t>
            </a:r>
            <a:r>
              <a:rPr kumimoji="1" lang="ja-JP" altLang="en-US" sz="1400" dirty="0" smtClean="0"/>
              <a:t>のサービスサイトに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アクセスしていただきます。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8212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IFTYCloud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3810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GP創英角ｺﾞｼｯｸUB" pitchFamily="50" charset="-128"/>
            <a:ea typeface="HGP創英角ｺﾞｼｯｸUB" pitchFamily="50" charset="-128"/>
          </a:defRPr>
        </a:defPPr>
      </a:lstStyle>
    </a:spDef>
    <a:lnDef>
      <a:spPr bwMode="auto">
        <a:solidFill>
          <a:schemeClr val="bg1"/>
        </a:solidFill>
        <a:ln w="3175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新しいﾌﾟﾚｾﾞﾝﾃｰｼｮﾝ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ﾌﾟﾚｾﾞﾝﾃｰｼｮﾝ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ﾌﾟﾚｾﾞﾝﾃｰｼｮﾝ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ﾌﾟﾚｾﾞﾝﾃｰｼｮﾝ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ﾌﾟﾚｾﾞﾝﾃｰｼｮﾝ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ﾌﾟﾚｾﾞﾝﾃｰｼｮﾝ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ﾌﾟﾚｾﾞﾝﾃｰｼｮﾝ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C" id="{4E9356B0-D521-44A4-9009-BF432751A013}" vid="{F73EFB00-890F-4F08-8FA4-393D78C8303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NC</Template>
  <TotalTime>782</TotalTime>
  <Words>1754</Words>
  <Application>Microsoft Office PowerPoint</Application>
  <PresentationFormat>画面に合わせる (4:3)</PresentationFormat>
  <Paragraphs>401</Paragraphs>
  <Slides>45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45</vt:i4>
      </vt:variant>
    </vt:vector>
  </HeadingPairs>
  <TitlesOfParts>
    <vt:vector size="54" baseType="lpstr">
      <vt:lpstr>HGP創英角ｺﾞｼｯｸUB</vt:lpstr>
      <vt:lpstr>Meiryo UI</vt:lpstr>
      <vt:lpstr>ＭＳ Ｐゴシック</vt:lpstr>
      <vt:lpstr>MS UI Gothic</vt:lpstr>
      <vt:lpstr>メイリオ</vt:lpstr>
      <vt:lpstr>Arial</vt:lpstr>
      <vt:lpstr>Times New Roman</vt:lpstr>
      <vt:lpstr>Wingdings</vt:lpstr>
      <vt:lpstr>NC</vt:lpstr>
      <vt:lpstr>Unityゲーム × ニフティクラウドmobile backend 体験会 </vt:lpstr>
      <vt:lpstr>ごあいさつ</vt:lpstr>
      <vt:lpstr>ニフティクラウドmobile backendとは？</vt:lpstr>
      <vt:lpstr>Unityに導入することで実現できること</vt:lpstr>
      <vt:lpstr>本日の体験会で行うこと</vt:lpstr>
      <vt:lpstr>体験会の流れ</vt:lpstr>
      <vt:lpstr>資料のDL</vt:lpstr>
      <vt:lpstr>内容物・動作確認</vt:lpstr>
      <vt:lpstr>mBaaSの利用登録　1/4</vt:lpstr>
      <vt:lpstr>mBaaSの利用登録　2/4</vt:lpstr>
      <vt:lpstr>mBaaSの利用登録　3/4</vt:lpstr>
      <vt:lpstr>mBaaSの利用登録　4/4</vt:lpstr>
      <vt:lpstr>mBaaSのアプリ作成</vt:lpstr>
      <vt:lpstr>④mobile backendのアプリを作る　2/4</vt:lpstr>
      <vt:lpstr>体験会の流れ</vt:lpstr>
      <vt:lpstr>SDKのDL・インポート　※すでに作業済み</vt:lpstr>
      <vt:lpstr>NCMBSetingsの設定　 ※すでに作業済み</vt:lpstr>
      <vt:lpstr>キーの設定 1/2</vt:lpstr>
      <vt:lpstr>キーの設定 2/2</vt:lpstr>
      <vt:lpstr>体験会の流れ</vt:lpstr>
      <vt:lpstr>SaveScoreロジックの実装</vt:lpstr>
      <vt:lpstr>SaveScoreをアタッチさせる</vt:lpstr>
      <vt:lpstr>UIとの紐付け･動作確認</vt:lpstr>
      <vt:lpstr>目次</vt:lpstr>
      <vt:lpstr>目次</vt:lpstr>
      <vt:lpstr>ハンズオン前の準備　タスクリスト</vt:lpstr>
      <vt:lpstr>mobile backendの登録</vt:lpstr>
      <vt:lpstr>本日のサンプルのDL</vt:lpstr>
      <vt:lpstr>目次</vt:lpstr>
      <vt:lpstr>NCMB Unity SDK 組み込みタスクリスト</vt:lpstr>
      <vt:lpstr>mobile backendでの新規アプリ作成</vt:lpstr>
      <vt:lpstr>SDKをDL&amp;インポート</vt:lpstr>
      <vt:lpstr>SDKの組み込み　3</vt:lpstr>
      <vt:lpstr>目次</vt:lpstr>
      <vt:lpstr>スコアを書き込むタスクリスト</vt:lpstr>
      <vt:lpstr>動作確認</vt:lpstr>
      <vt:lpstr>目次</vt:lpstr>
      <vt:lpstr> ランキングを表示する ～「LeaderBoard」シーンをインポートする～ </vt:lpstr>
      <vt:lpstr>目次</vt:lpstr>
      <vt:lpstr>LeaderBoardシーンの構成</vt:lpstr>
      <vt:lpstr>各スクリプトの解説</vt:lpstr>
      <vt:lpstr>LeaderBoard.csの解説1</vt:lpstr>
      <vt:lpstr>LeaderBoard.csの解説2</vt:lpstr>
      <vt:lpstr>LeaderBoardManeger.csの解説 ～どうやってLeaderBoard.csのメソッドを呼び出すか?～</vt:lpstr>
      <vt:lpstr>GGJでもmobile backendを使って ゲームを面白くしてください！ 本日はお越しいただき ありがとうございました！  サンプルの完成版のDL先は以下 https://github.com/hounenhounen/fix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fumisato</dc:creator>
  <cp:lastModifiedBy>川原　史識</cp:lastModifiedBy>
  <cp:revision>79</cp:revision>
  <dcterms:created xsi:type="dcterms:W3CDTF">2014-12-29T10:05:55Z</dcterms:created>
  <dcterms:modified xsi:type="dcterms:W3CDTF">2015-06-17T13:09:19Z</dcterms:modified>
</cp:coreProperties>
</file>